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 id="2147483722" r:id="rId3"/>
    <p:sldMasterId id="2147483734" r:id="rId4"/>
  </p:sldMasterIdLst>
  <p:notesMasterIdLst>
    <p:notesMasterId r:id="rId38"/>
  </p:notesMasterIdLst>
  <p:sldIdLst>
    <p:sldId id="259" r:id="rId5"/>
    <p:sldId id="10197" r:id="rId6"/>
    <p:sldId id="10226" r:id="rId7"/>
    <p:sldId id="10209" r:id="rId8"/>
    <p:sldId id="10199" r:id="rId9"/>
    <p:sldId id="10227" r:id="rId10"/>
    <p:sldId id="10231" r:id="rId11"/>
    <p:sldId id="10198" r:id="rId12"/>
    <p:sldId id="10228" r:id="rId13"/>
    <p:sldId id="10202" r:id="rId14"/>
    <p:sldId id="10229" r:id="rId15"/>
    <p:sldId id="10204" r:id="rId16"/>
    <p:sldId id="10205" r:id="rId17"/>
    <p:sldId id="10230" r:id="rId18"/>
    <p:sldId id="10206" r:id="rId19"/>
    <p:sldId id="10207" r:id="rId20"/>
    <p:sldId id="10232" r:id="rId21"/>
    <p:sldId id="10233" r:id="rId22"/>
    <p:sldId id="10210" r:id="rId23"/>
    <p:sldId id="10211" r:id="rId24"/>
    <p:sldId id="10234" r:id="rId25"/>
    <p:sldId id="10213" r:id="rId26"/>
    <p:sldId id="10235" r:id="rId27"/>
    <p:sldId id="10236" r:id="rId28"/>
    <p:sldId id="10218" r:id="rId29"/>
    <p:sldId id="10219" r:id="rId30"/>
    <p:sldId id="10221" r:id="rId31"/>
    <p:sldId id="10237" r:id="rId32"/>
    <p:sldId id="10238" r:id="rId33"/>
    <p:sldId id="10239" r:id="rId34"/>
    <p:sldId id="10240" r:id="rId35"/>
    <p:sldId id="10225" r:id="rId36"/>
    <p:sldId id="10220"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extLst>
      <p:ext uri="{19B8F6BF-5375-455C-9EA6-DF929625EA0E}">
        <p15:presenceInfo xmlns:p15="http://schemas.microsoft.com/office/powerpoint/2012/main" userId="S::zhyy.sjtu@365.sjtu.edu.cn::7d0604ab-6da0-40cc-8c81-0c2338f7f2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486" autoAdjust="0"/>
    <p:restoredTop sz="89320" autoAdjust="0"/>
  </p:normalViewPr>
  <p:slideViewPr>
    <p:cSldViewPr snapToGrid="0">
      <p:cViewPr varScale="1">
        <p:scale>
          <a:sx n="114" d="100"/>
          <a:sy n="114" d="100"/>
        </p:scale>
        <p:origin x="1656" y="168"/>
      </p:cViewPr>
      <p:guideLst/>
    </p:cSldViewPr>
  </p:slideViewPr>
  <p:notesTextViewPr>
    <p:cViewPr>
      <p:scale>
        <a:sx n="1" d="1"/>
        <a:sy n="1" d="1"/>
      </p:scale>
      <p:origin x="0" y="0"/>
    </p:cViewPr>
  </p:notesTextViewPr>
  <p:sorterViewPr>
    <p:cViewPr varScale="1">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6366A9-51AF-984D-88FD-1123418C6144}" type="doc">
      <dgm:prSet loTypeId="urn:microsoft.com/office/officeart/2005/8/layout/venn1" loCatId="" qsTypeId="urn:microsoft.com/office/officeart/2005/8/quickstyle/simple3" qsCatId="simple" csTypeId="urn:microsoft.com/office/officeart/2005/8/colors/accent1_2" csCatId="accent1" phldr="1"/>
      <dgm:spPr/>
      <dgm:t>
        <a:bodyPr/>
        <a:lstStyle/>
        <a:p>
          <a:endParaRPr lang="zh-CN" altLang="en-US"/>
        </a:p>
      </dgm:t>
    </dgm:pt>
    <dgm:pt modelId="{119B310C-18C2-1042-9BBF-F218538E2AF1}">
      <dgm:prSet phldrT="[文本]" custT="1"/>
      <dgm:spPr/>
      <dgm:t>
        <a:bodyPr/>
        <a:lstStyle/>
        <a:p>
          <a:r>
            <a:rPr lang="zh-CN" altLang="en-US" sz="4400" dirty="0"/>
            <a:t>数据</a:t>
          </a:r>
        </a:p>
      </dgm:t>
    </dgm:pt>
    <dgm:pt modelId="{E0D65087-C1B4-A44C-BE84-377AA9830B97}" type="parTrans" cxnId="{6C136380-01D4-494C-9892-378497545B42}">
      <dgm:prSet/>
      <dgm:spPr/>
      <dgm:t>
        <a:bodyPr/>
        <a:lstStyle/>
        <a:p>
          <a:endParaRPr lang="zh-CN" altLang="en-US" sz="4000"/>
        </a:p>
      </dgm:t>
    </dgm:pt>
    <dgm:pt modelId="{C2E3CF61-4158-BA41-925F-9E47F40B886D}" type="sibTrans" cxnId="{6C136380-01D4-494C-9892-378497545B42}">
      <dgm:prSet/>
      <dgm:spPr/>
      <dgm:t>
        <a:bodyPr/>
        <a:lstStyle/>
        <a:p>
          <a:endParaRPr lang="zh-CN" altLang="en-US" sz="4000"/>
        </a:p>
      </dgm:t>
    </dgm:pt>
    <dgm:pt modelId="{7416612D-9C42-8A4F-BA9A-BC5D61AC4F8D}">
      <dgm:prSet phldrT="[文本]" custT="1"/>
      <dgm:spPr/>
      <dgm:t>
        <a:bodyPr/>
        <a:lstStyle/>
        <a:p>
          <a:r>
            <a:rPr lang="zh-CN" altLang="en-US" sz="4400" dirty="0"/>
            <a:t>模型</a:t>
          </a:r>
        </a:p>
      </dgm:t>
    </dgm:pt>
    <dgm:pt modelId="{7479E4D9-BE28-5D42-9942-50B7B7A06E57}" type="parTrans" cxnId="{EE267CB4-61E1-4F4A-8081-40CD02E0C6F6}">
      <dgm:prSet/>
      <dgm:spPr/>
      <dgm:t>
        <a:bodyPr/>
        <a:lstStyle/>
        <a:p>
          <a:endParaRPr lang="zh-CN" altLang="en-US" sz="4000"/>
        </a:p>
      </dgm:t>
    </dgm:pt>
    <dgm:pt modelId="{E6C3DC77-F3DF-9F40-8A56-58FCDF5C96CA}" type="sibTrans" cxnId="{EE267CB4-61E1-4F4A-8081-40CD02E0C6F6}">
      <dgm:prSet/>
      <dgm:spPr/>
      <dgm:t>
        <a:bodyPr/>
        <a:lstStyle/>
        <a:p>
          <a:endParaRPr lang="zh-CN" altLang="en-US" sz="4000"/>
        </a:p>
      </dgm:t>
    </dgm:pt>
    <dgm:pt modelId="{AB669AE7-26EC-9E4E-A7C2-78543FA1EFD0}" type="pres">
      <dgm:prSet presAssocID="{136366A9-51AF-984D-88FD-1123418C6144}" presName="compositeShape" presStyleCnt="0">
        <dgm:presLayoutVars>
          <dgm:chMax val="7"/>
          <dgm:dir/>
          <dgm:resizeHandles val="exact"/>
        </dgm:presLayoutVars>
      </dgm:prSet>
      <dgm:spPr/>
    </dgm:pt>
    <dgm:pt modelId="{17E0B332-1787-3048-9D6B-C7DAE42EF8AA}" type="pres">
      <dgm:prSet presAssocID="{119B310C-18C2-1042-9BBF-F218538E2AF1}" presName="circ1" presStyleLbl="vennNode1" presStyleIdx="0" presStyleCnt="2"/>
      <dgm:spPr/>
    </dgm:pt>
    <dgm:pt modelId="{77154674-62CA-7342-B328-2022421D8CE3}" type="pres">
      <dgm:prSet presAssocID="{119B310C-18C2-1042-9BBF-F218538E2AF1}" presName="circ1Tx" presStyleLbl="revTx" presStyleIdx="0" presStyleCnt="0">
        <dgm:presLayoutVars>
          <dgm:chMax val="0"/>
          <dgm:chPref val="0"/>
          <dgm:bulletEnabled val="1"/>
        </dgm:presLayoutVars>
      </dgm:prSet>
      <dgm:spPr/>
    </dgm:pt>
    <dgm:pt modelId="{88745C86-9C9A-CC4D-852F-2E76DDACCA5C}" type="pres">
      <dgm:prSet presAssocID="{7416612D-9C42-8A4F-BA9A-BC5D61AC4F8D}" presName="circ2" presStyleLbl="vennNode1" presStyleIdx="1" presStyleCnt="2"/>
      <dgm:spPr/>
    </dgm:pt>
    <dgm:pt modelId="{6155CD78-CCE4-1A42-ACAD-448307F2CF1C}" type="pres">
      <dgm:prSet presAssocID="{7416612D-9C42-8A4F-BA9A-BC5D61AC4F8D}" presName="circ2Tx" presStyleLbl="revTx" presStyleIdx="0" presStyleCnt="0">
        <dgm:presLayoutVars>
          <dgm:chMax val="0"/>
          <dgm:chPref val="0"/>
          <dgm:bulletEnabled val="1"/>
        </dgm:presLayoutVars>
      </dgm:prSet>
      <dgm:spPr/>
    </dgm:pt>
  </dgm:ptLst>
  <dgm:cxnLst>
    <dgm:cxn modelId="{A0898B0F-69C4-6342-9E03-3E04F8C540E5}" type="presOf" srcId="{136366A9-51AF-984D-88FD-1123418C6144}" destId="{AB669AE7-26EC-9E4E-A7C2-78543FA1EFD0}" srcOrd="0" destOrd="0" presId="urn:microsoft.com/office/officeart/2005/8/layout/venn1"/>
    <dgm:cxn modelId="{6C136380-01D4-494C-9892-378497545B42}" srcId="{136366A9-51AF-984D-88FD-1123418C6144}" destId="{119B310C-18C2-1042-9BBF-F218538E2AF1}" srcOrd="0" destOrd="0" parTransId="{E0D65087-C1B4-A44C-BE84-377AA9830B97}" sibTransId="{C2E3CF61-4158-BA41-925F-9E47F40B886D}"/>
    <dgm:cxn modelId="{C3B89A9F-CCF8-8C42-B5F1-E927F0F6AAA6}" type="presOf" srcId="{7416612D-9C42-8A4F-BA9A-BC5D61AC4F8D}" destId="{6155CD78-CCE4-1A42-ACAD-448307F2CF1C}" srcOrd="1" destOrd="0" presId="urn:microsoft.com/office/officeart/2005/8/layout/venn1"/>
    <dgm:cxn modelId="{EE267CB4-61E1-4F4A-8081-40CD02E0C6F6}" srcId="{136366A9-51AF-984D-88FD-1123418C6144}" destId="{7416612D-9C42-8A4F-BA9A-BC5D61AC4F8D}" srcOrd="1" destOrd="0" parTransId="{7479E4D9-BE28-5D42-9942-50B7B7A06E57}" sibTransId="{E6C3DC77-F3DF-9F40-8A56-58FCDF5C96CA}"/>
    <dgm:cxn modelId="{A1F00DE4-1182-8043-9408-DC1613EFAD30}" type="presOf" srcId="{119B310C-18C2-1042-9BBF-F218538E2AF1}" destId="{17E0B332-1787-3048-9D6B-C7DAE42EF8AA}" srcOrd="0" destOrd="0" presId="urn:microsoft.com/office/officeart/2005/8/layout/venn1"/>
    <dgm:cxn modelId="{BBCFC5ED-5549-4047-AFC0-821407FD94CF}" type="presOf" srcId="{7416612D-9C42-8A4F-BA9A-BC5D61AC4F8D}" destId="{88745C86-9C9A-CC4D-852F-2E76DDACCA5C}" srcOrd="0" destOrd="0" presId="urn:microsoft.com/office/officeart/2005/8/layout/venn1"/>
    <dgm:cxn modelId="{4E6E9FF6-4053-B543-8592-929C4601D081}" type="presOf" srcId="{119B310C-18C2-1042-9BBF-F218538E2AF1}" destId="{77154674-62CA-7342-B328-2022421D8CE3}" srcOrd="1" destOrd="0" presId="urn:microsoft.com/office/officeart/2005/8/layout/venn1"/>
    <dgm:cxn modelId="{9263FD31-2DE9-B34D-8BCF-462CFA19D538}" type="presParOf" srcId="{AB669AE7-26EC-9E4E-A7C2-78543FA1EFD0}" destId="{17E0B332-1787-3048-9D6B-C7DAE42EF8AA}" srcOrd="0" destOrd="0" presId="urn:microsoft.com/office/officeart/2005/8/layout/venn1"/>
    <dgm:cxn modelId="{27D369E3-6A0D-D246-A859-3AD1C2334DD7}" type="presParOf" srcId="{AB669AE7-26EC-9E4E-A7C2-78543FA1EFD0}" destId="{77154674-62CA-7342-B328-2022421D8CE3}" srcOrd="1" destOrd="0" presId="urn:microsoft.com/office/officeart/2005/8/layout/venn1"/>
    <dgm:cxn modelId="{49551E94-EA38-D042-B632-4049E7524D8B}" type="presParOf" srcId="{AB669AE7-26EC-9E4E-A7C2-78543FA1EFD0}" destId="{88745C86-9C9A-CC4D-852F-2E76DDACCA5C}" srcOrd="2" destOrd="0" presId="urn:microsoft.com/office/officeart/2005/8/layout/venn1"/>
    <dgm:cxn modelId="{487C61C0-7993-3342-B635-341949337658}" type="presParOf" srcId="{AB669AE7-26EC-9E4E-A7C2-78543FA1EFD0}" destId="{6155CD78-CCE4-1A42-ACAD-448307F2CF1C}" srcOrd="3"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366A9-51AF-984D-88FD-1123418C6144}" type="doc">
      <dgm:prSet loTypeId="urn:microsoft.com/office/officeart/2005/8/layout/venn1" loCatId="" qsTypeId="urn:microsoft.com/office/officeart/2005/8/quickstyle/simple3" qsCatId="simple" csTypeId="urn:microsoft.com/office/officeart/2005/8/colors/accent1_2" csCatId="accent1" phldr="1"/>
      <dgm:spPr/>
      <dgm:t>
        <a:bodyPr/>
        <a:lstStyle/>
        <a:p>
          <a:endParaRPr lang="zh-CN" altLang="en-US"/>
        </a:p>
      </dgm:t>
    </dgm:pt>
    <dgm:pt modelId="{119B310C-18C2-1042-9BBF-F218538E2AF1}">
      <dgm:prSet phldrT="[文本]" custT="1"/>
      <dgm:spPr/>
      <dgm:t>
        <a:bodyPr/>
        <a:lstStyle/>
        <a:p>
          <a:r>
            <a:rPr lang="zh-CN" altLang="en-US" sz="4400" dirty="0"/>
            <a:t>数据</a:t>
          </a:r>
        </a:p>
      </dgm:t>
    </dgm:pt>
    <dgm:pt modelId="{E0D65087-C1B4-A44C-BE84-377AA9830B97}" type="parTrans" cxnId="{6C136380-01D4-494C-9892-378497545B42}">
      <dgm:prSet/>
      <dgm:spPr/>
      <dgm:t>
        <a:bodyPr/>
        <a:lstStyle/>
        <a:p>
          <a:endParaRPr lang="zh-CN" altLang="en-US" sz="4000"/>
        </a:p>
      </dgm:t>
    </dgm:pt>
    <dgm:pt modelId="{C2E3CF61-4158-BA41-925F-9E47F40B886D}" type="sibTrans" cxnId="{6C136380-01D4-494C-9892-378497545B42}">
      <dgm:prSet/>
      <dgm:spPr/>
      <dgm:t>
        <a:bodyPr/>
        <a:lstStyle/>
        <a:p>
          <a:endParaRPr lang="zh-CN" altLang="en-US" sz="4000"/>
        </a:p>
      </dgm:t>
    </dgm:pt>
    <dgm:pt modelId="{7416612D-9C42-8A4F-BA9A-BC5D61AC4F8D}">
      <dgm:prSet phldrT="[文本]" custT="1"/>
      <dgm:spPr/>
      <dgm:t>
        <a:bodyPr/>
        <a:lstStyle/>
        <a:p>
          <a:r>
            <a:rPr lang="zh-CN" altLang="en-US" sz="4400" dirty="0"/>
            <a:t>模型</a:t>
          </a:r>
        </a:p>
      </dgm:t>
    </dgm:pt>
    <dgm:pt modelId="{7479E4D9-BE28-5D42-9942-50B7B7A06E57}" type="parTrans" cxnId="{EE267CB4-61E1-4F4A-8081-40CD02E0C6F6}">
      <dgm:prSet/>
      <dgm:spPr/>
      <dgm:t>
        <a:bodyPr/>
        <a:lstStyle/>
        <a:p>
          <a:endParaRPr lang="zh-CN" altLang="en-US" sz="4000"/>
        </a:p>
      </dgm:t>
    </dgm:pt>
    <dgm:pt modelId="{E6C3DC77-F3DF-9F40-8A56-58FCDF5C96CA}" type="sibTrans" cxnId="{EE267CB4-61E1-4F4A-8081-40CD02E0C6F6}">
      <dgm:prSet/>
      <dgm:spPr/>
      <dgm:t>
        <a:bodyPr/>
        <a:lstStyle/>
        <a:p>
          <a:endParaRPr lang="zh-CN" altLang="en-US" sz="4000"/>
        </a:p>
      </dgm:t>
    </dgm:pt>
    <dgm:pt modelId="{AB669AE7-26EC-9E4E-A7C2-78543FA1EFD0}" type="pres">
      <dgm:prSet presAssocID="{136366A9-51AF-984D-88FD-1123418C6144}" presName="compositeShape" presStyleCnt="0">
        <dgm:presLayoutVars>
          <dgm:chMax val="7"/>
          <dgm:dir/>
          <dgm:resizeHandles val="exact"/>
        </dgm:presLayoutVars>
      </dgm:prSet>
      <dgm:spPr/>
    </dgm:pt>
    <dgm:pt modelId="{17E0B332-1787-3048-9D6B-C7DAE42EF8AA}" type="pres">
      <dgm:prSet presAssocID="{119B310C-18C2-1042-9BBF-F218538E2AF1}" presName="circ1" presStyleLbl="vennNode1" presStyleIdx="0" presStyleCnt="2"/>
      <dgm:spPr/>
    </dgm:pt>
    <dgm:pt modelId="{77154674-62CA-7342-B328-2022421D8CE3}" type="pres">
      <dgm:prSet presAssocID="{119B310C-18C2-1042-9BBF-F218538E2AF1}" presName="circ1Tx" presStyleLbl="revTx" presStyleIdx="0" presStyleCnt="0">
        <dgm:presLayoutVars>
          <dgm:chMax val="0"/>
          <dgm:chPref val="0"/>
          <dgm:bulletEnabled val="1"/>
        </dgm:presLayoutVars>
      </dgm:prSet>
      <dgm:spPr/>
    </dgm:pt>
    <dgm:pt modelId="{88745C86-9C9A-CC4D-852F-2E76DDACCA5C}" type="pres">
      <dgm:prSet presAssocID="{7416612D-9C42-8A4F-BA9A-BC5D61AC4F8D}" presName="circ2" presStyleLbl="vennNode1" presStyleIdx="1" presStyleCnt="2"/>
      <dgm:spPr/>
    </dgm:pt>
    <dgm:pt modelId="{6155CD78-CCE4-1A42-ACAD-448307F2CF1C}" type="pres">
      <dgm:prSet presAssocID="{7416612D-9C42-8A4F-BA9A-BC5D61AC4F8D}" presName="circ2Tx" presStyleLbl="revTx" presStyleIdx="0" presStyleCnt="0">
        <dgm:presLayoutVars>
          <dgm:chMax val="0"/>
          <dgm:chPref val="0"/>
          <dgm:bulletEnabled val="1"/>
        </dgm:presLayoutVars>
      </dgm:prSet>
      <dgm:spPr/>
    </dgm:pt>
  </dgm:ptLst>
  <dgm:cxnLst>
    <dgm:cxn modelId="{A0898B0F-69C4-6342-9E03-3E04F8C540E5}" type="presOf" srcId="{136366A9-51AF-984D-88FD-1123418C6144}" destId="{AB669AE7-26EC-9E4E-A7C2-78543FA1EFD0}" srcOrd="0" destOrd="0" presId="urn:microsoft.com/office/officeart/2005/8/layout/venn1"/>
    <dgm:cxn modelId="{6C136380-01D4-494C-9892-378497545B42}" srcId="{136366A9-51AF-984D-88FD-1123418C6144}" destId="{119B310C-18C2-1042-9BBF-F218538E2AF1}" srcOrd="0" destOrd="0" parTransId="{E0D65087-C1B4-A44C-BE84-377AA9830B97}" sibTransId="{C2E3CF61-4158-BA41-925F-9E47F40B886D}"/>
    <dgm:cxn modelId="{C3B89A9F-CCF8-8C42-B5F1-E927F0F6AAA6}" type="presOf" srcId="{7416612D-9C42-8A4F-BA9A-BC5D61AC4F8D}" destId="{6155CD78-CCE4-1A42-ACAD-448307F2CF1C}" srcOrd="1" destOrd="0" presId="urn:microsoft.com/office/officeart/2005/8/layout/venn1"/>
    <dgm:cxn modelId="{EE267CB4-61E1-4F4A-8081-40CD02E0C6F6}" srcId="{136366A9-51AF-984D-88FD-1123418C6144}" destId="{7416612D-9C42-8A4F-BA9A-BC5D61AC4F8D}" srcOrd="1" destOrd="0" parTransId="{7479E4D9-BE28-5D42-9942-50B7B7A06E57}" sibTransId="{E6C3DC77-F3DF-9F40-8A56-58FCDF5C96CA}"/>
    <dgm:cxn modelId="{A1F00DE4-1182-8043-9408-DC1613EFAD30}" type="presOf" srcId="{119B310C-18C2-1042-9BBF-F218538E2AF1}" destId="{17E0B332-1787-3048-9D6B-C7DAE42EF8AA}" srcOrd="0" destOrd="0" presId="urn:microsoft.com/office/officeart/2005/8/layout/venn1"/>
    <dgm:cxn modelId="{BBCFC5ED-5549-4047-AFC0-821407FD94CF}" type="presOf" srcId="{7416612D-9C42-8A4F-BA9A-BC5D61AC4F8D}" destId="{88745C86-9C9A-CC4D-852F-2E76DDACCA5C}" srcOrd="0" destOrd="0" presId="urn:microsoft.com/office/officeart/2005/8/layout/venn1"/>
    <dgm:cxn modelId="{4E6E9FF6-4053-B543-8592-929C4601D081}" type="presOf" srcId="{119B310C-18C2-1042-9BBF-F218538E2AF1}" destId="{77154674-62CA-7342-B328-2022421D8CE3}" srcOrd="1" destOrd="0" presId="urn:microsoft.com/office/officeart/2005/8/layout/venn1"/>
    <dgm:cxn modelId="{9263FD31-2DE9-B34D-8BCF-462CFA19D538}" type="presParOf" srcId="{AB669AE7-26EC-9E4E-A7C2-78543FA1EFD0}" destId="{17E0B332-1787-3048-9D6B-C7DAE42EF8AA}" srcOrd="0" destOrd="0" presId="urn:microsoft.com/office/officeart/2005/8/layout/venn1"/>
    <dgm:cxn modelId="{27D369E3-6A0D-D246-A859-3AD1C2334DD7}" type="presParOf" srcId="{AB669AE7-26EC-9E4E-A7C2-78543FA1EFD0}" destId="{77154674-62CA-7342-B328-2022421D8CE3}" srcOrd="1" destOrd="0" presId="urn:microsoft.com/office/officeart/2005/8/layout/venn1"/>
    <dgm:cxn modelId="{49551E94-EA38-D042-B632-4049E7524D8B}" type="presParOf" srcId="{AB669AE7-26EC-9E4E-A7C2-78543FA1EFD0}" destId="{88745C86-9C9A-CC4D-852F-2E76DDACCA5C}" srcOrd="2" destOrd="0" presId="urn:microsoft.com/office/officeart/2005/8/layout/venn1"/>
    <dgm:cxn modelId="{487C61C0-7993-3342-B635-341949337658}" type="presParOf" srcId="{AB669AE7-26EC-9E4E-A7C2-78543FA1EFD0}" destId="{6155CD78-CCE4-1A42-ACAD-448307F2CF1C}"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0B332-1787-3048-9D6B-C7DAE42EF8AA}">
      <dsp:nvSpPr>
        <dsp:cNvPr id="0" name=""/>
        <dsp:cNvSpPr/>
      </dsp:nvSpPr>
      <dsp:spPr>
        <a:xfrm>
          <a:off x="83488" y="146045"/>
          <a:ext cx="2059387" cy="20593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数据</a:t>
          </a:r>
        </a:p>
      </dsp:txBody>
      <dsp:txXfrm>
        <a:off x="371060" y="388891"/>
        <a:ext cx="1187394" cy="1573695"/>
      </dsp:txXfrm>
    </dsp:sp>
    <dsp:sp modelId="{88745C86-9C9A-CC4D-852F-2E76DDACCA5C}">
      <dsp:nvSpPr>
        <dsp:cNvPr id="0" name=""/>
        <dsp:cNvSpPr/>
      </dsp:nvSpPr>
      <dsp:spPr>
        <a:xfrm>
          <a:off x="1567732" y="146045"/>
          <a:ext cx="2059387" cy="20593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模型</a:t>
          </a:r>
        </a:p>
      </dsp:txBody>
      <dsp:txXfrm>
        <a:off x="2152153" y="388891"/>
        <a:ext cx="1187394" cy="15736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0B332-1787-3048-9D6B-C7DAE42EF8AA}">
      <dsp:nvSpPr>
        <dsp:cNvPr id="0" name=""/>
        <dsp:cNvSpPr/>
      </dsp:nvSpPr>
      <dsp:spPr>
        <a:xfrm>
          <a:off x="80165" y="88238"/>
          <a:ext cx="1977410" cy="1977410"/>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数据</a:t>
          </a:r>
        </a:p>
      </dsp:txBody>
      <dsp:txXfrm>
        <a:off x="356290" y="321417"/>
        <a:ext cx="1140128" cy="1511052"/>
      </dsp:txXfrm>
    </dsp:sp>
    <dsp:sp modelId="{88745C86-9C9A-CC4D-852F-2E76DDACCA5C}">
      <dsp:nvSpPr>
        <dsp:cNvPr id="0" name=""/>
        <dsp:cNvSpPr/>
      </dsp:nvSpPr>
      <dsp:spPr>
        <a:xfrm>
          <a:off x="1505326" y="88238"/>
          <a:ext cx="1977410" cy="1977410"/>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模型</a:t>
          </a:r>
        </a:p>
      </dsp:txBody>
      <dsp:txXfrm>
        <a:off x="2066483" y="321417"/>
        <a:ext cx="1140128" cy="151105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crosoft YaHei" panose="020B0503020204020204" pitchFamily="34" charset="-122"/>
                <a:ea typeface="Microsoft YaHe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crosoft YaHei" panose="020B0503020204020204" pitchFamily="34" charset="-122"/>
                <a:ea typeface="Microsoft YaHei" panose="020B0503020204020204" pitchFamily="34" charset="-122"/>
              </a:defRPr>
            </a:lvl1pPr>
          </a:lstStyle>
          <a:p>
            <a:fld id="{2F09CCD4-B0A0-4411-AF27-E52F275BA53D}" type="datetimeFigureOut">
              <a:rPr lang="zh-CN" altLang="en-US" smtClean="0"/>
              <a:pPr/>
              <a:t>2024/5/16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crosoft YaHei" panose="020B0503020204020204" pitchFamily="34" charset="-122"/>
                <a:ea typeface="Microsoft YaHe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crosoft YaHei" panose="020B0503020204020204" pitchFamily="34" charset="-122"/>
                <a:ea typeface="Microsoft YaHei" panose="020B0503020204020204" pitchFamily="34" charset="-122"/>
              </a:defRPr>
            </a:lvl1pPr>
          </a:lstStyle>
          <a:p>
            <a:fld id="{B3FB6C25-FFE4-4126-ADF1-3137FE8DB2D2}" type="slidenum">
              <a:rPr lang="zh-CN" altLang="en-US" smtClean="0"/>
              <a:pPr/>
              <a:t>‹#›</a:t>
            </a:fld>
            <a:endParaRPr lang="zh-CN" altLang="en-US" dirty="0"/>
          </a:p>
        </p:txBody>
      </p:sp>
    </p:spTree>
    <p:extLst>
      <p:ext uri="{BB962C8B-B14F-4D97-AF65-F5344CB8AC3E}">
        <p14:creationId xmlns:p14="http://schemas.microsoft.com/office/powerpoint/2010/main" val="230031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2pPr>
    <a:lvl3pPr marL="9144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3pPr>
    <a:lvl4pPr marL="13716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4pPr>
    <a:lvl5pPr marL="18288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png"/><Relationship Id="rId4"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2024/5/16</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3752325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85521"/>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2502877601"/>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title" hasCustomPrompt="1"/>
          </p:nvPr>
        </p:nvSpPr>
        <p:spPr>
          <a:xfrm>
            <a:off x="381243" y="3716339"/>
            <a:ext cx="11429516" cy="1523959"/>
          </a:xfrm>
        </p:spPr>
        <p:txBody>
          <a:bodyPr vert="horz" lIns="0" tIns="0" rIns="0" bIns="0" rtlCol="0" anchor="t" anchorCtr="0">
            <a:normAutofit/>
          </a:bodyPr>
          <a:lstStyle>
            <a:lvl1pPr algn="ctr">
              <a:defRPr lang="zh-CN" altLang="en-US" sz="405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3" y="5336850"/>
            <a:ext cx="11429516" cy="761979"/>
          </a:xfrm>
        </p:spPr>
        <p:txBody>
          <a:bodyPr>
            <a:normAutofit/>
          </a:bodyPr>
          <a:lstStyle>
            <a:lvl1pPr marL="0" indent="0" algn="ctr">
              <a:buNone/>
              <a:defRPr sz="2100">
                <a:solidFill>
                  <a:schemeClr val="bg1"/>
                </a:solidFill>
                <a:latin typeface="+mj-ea"/>
                <a:ea typeface="+mj-ea"/>
              </a:defRPr>
            </a:lvl1pPr>
            <a:lvl2pPr marL="457201" indent="0">
              <a:buNone/>
              <a:defRPr sz="2000">
                <a:solidFill>
                  <a:schemeClr val="tx1">
                    <a:tint val="75000"/>
                  </a:schemeClr>
                </a:solidFill>
              </a:defRPr>
            </a:lvl2pPr>
            <a:lvl3pPr marL="914402" indent="0">
              <a:buNone/>
              <a:defRPr sz="1800">
                <a:solidFill>
                  <a:schemeClr val="tx1">
                    <a:tint val="75000"/>
                  </a:schemeClr>
                </a:solidFill>
              </a:defRPr>
            </a:lvl3pPr>
            <a:lvl4pPr marL="1371603" indent="0">
              <a:buNone/>
              <a:defRPr sz="1601">
                <a:solidFill>
                  <a:schemeClr val="tx1">
                    <a:tint val="75000"/>
                  </a:schemeClr>
                </a:solidFill>
              </a:defRPr>
            </a:lvl4pPr>
            <a:lvl5pPr marL="1828803" indent="0">
              <a:buNone/>
              <a:defRPr sz="1601">
                <a:solidFill>
                  <a:schemeClr val="tx1">
                    <a:tint val="75000"/>
                  </a:schemeClr>
                </a:solidFill>
              </a:defRPr>
            </a:lvl5pPr>
            <a:lvl6pPr marL="2286005" indent="0">
              <a:buNone/>
              <a:defRPr sz="1601">
                <a:solidFill>
                  <a:schemeClr val="tx1">
                    <a:tint val="75000"/>
                  </a:schemeClr>
                </a:solidFill>
              </a:defRPr>
            </a:lvl6pPr>
            <a:lvl7pPr marL="2743205" indent="0">
              <a:buNone/>
              <a:defRPr sz="1601">
                <a:solidFill>
                  <a:schemeClr val="tx1">
                    <a:tint val="75000"/>
                  </a:schemeClr>
                </a:solidFill>
              </a:defRPr>
            </a:lvl7pPr>
            <a:lvl8pPr marL="3200405" indent="0">
              <a:buNone/>
              <a:defRPr sz="1601">
                <a:solidFill>
                  <a:schemeClr val="tx1">
                    <a:tint val="75000"/>
                  </a:schemeClr>
                </a:solidFill>
              </a:defRPr>
            </a:lvl8pPr>
            <a:lvl9pPr marL="3657607" indent="0">
              <a:buNone/>
              <a:defRPr sz="1601">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3" y="6237360"/>
            <a:ext cx="11429516" cy="457188"/>
          </a:xfrm>
          <a:prstGeom prst="rect">
            <a:avLst/>
          </a:prstGeom>
        </p:spPr>
        <p:txBody>
          <a:bodyPr vert="horz" lIns="91440" tIns="45720" rIns="91440" bIns="45720" rtlCol="0" anchor="ctr"/>
          <a:lstStyle>
            <a:lvl1pPr algn="ctr">
              <a:defRPr lang="zh-CN" altLang="en-US" sz="1905" smtClean="0">
                <a:solidFill>
                  <a:schemeClr val="bg1"/>
                </a:solidFill>
              </a:defRPr>
            </a:lvl1pPr>
          </a:lstStyle>
          <a:p>
            <a:fld id="{D2032502-F676-4D52-ABE7-5D8167C8AC58}" type="datetimeFigureOut">
              <a:rPr lang="zh-CN" altLang="en-US" smtClean="0"/>
              <a:pPr/>
              <a:t>2024/5/16</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1585379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ctrTitle" hasCustomPrompt="1"/>
          </p:nvPr>
        </p:nvSpPr>
        <p:spPr>
          <a:xfrm>
            <a:off x="762227" y="3717192"/>
            <a:ext cx="10667548" cy="1333464"/>
          </a:xfrm>
        </p:spPr>
        <p:txBody>
          <a:bodyPr lIns="0" tIns="0" rIns="0" bIns="0" anchor="t" anchorCtr="0">
            <a:normAutofit/>
          </a:bodyPr>
          <a:lstStyle>
            <a:lvl1pPr algn="ctr">
              <a:lnSpc>
                <a:spcPct val="100000"/>
              </a:lnSpc>
              <a:defRPr sz="36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4" y="5387515"/>
            <a:ext cx="5333775"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4" y="6229835"/>
            <a:ext cx="5333775" cy="457188"/>
          </a:xfrm>
          <a:prstGeom prst="rect">
            <a:avLst/>
          </a:prstGeom>
        </p:spPr>
        <p:txBody>
          <a:bodyPr/>
          <a:lstStyle>
            <a:lvl1pPr algn="ctr">
              <a:defRPr sz="1800">
                <a:solidFill>
                  <a:schemeClr val="bg1"/>
                </a:solidFill>
              </a:defRPr>
            </a:lvl1pPr>
          </a:lstStyle>
          <a:p>
            <a:fld id="{D2032502-F676-4D52-ABE7-5D8167C8AC58}" type="datetimeFigureOut">
              <a:rPr lang="zh-CN" altLang="en-US" smtClean="0"/>
              <a:pPr/>
              <a:t>2024/5/16</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8" y="5941839"/>
            <a:ext cx="2723765" cy="720001"/>
          </a:xfrm>
          <a:prstGeom prst="rect">
            <a:avLst/>
          </a:prstGeom>
        </p:spPr>
      </p:pic>
    </p:spTree>
    <p:extLst>
      <p:ext uri="{BB962C8B-B14F-4D97-AF65-F5344CB8AC3E}">
        <p14:creationId xmlns:p14="http://schemas.microsoft.com/office/powerpoint/2010/main" val="1068455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3" y="2699982"/>
            <a:ext cx="3626453" cy="960898"/>
          </a:xfrm>
          <a:prstGeom prst="rect">
            <a:avLst/>
          </a:prstGeom>
        </p:spPr>
      </p:pic>
    </p:spTree>
    <p:extLst>
      <p:ext uri="{BB962C8B-B14F-4D97-AF65-F5344CB8AC3E}">
        <p14:creationId xmlns:p14="http://schemas.microsoft.com/office/powerpoint/2010/main" val="1204142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022451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24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2790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1"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67958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3" y="2"/>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1" y="981343"/>
            <a:ext cx="5524267"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7"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62930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3" y="3"/>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1" y="963897"/>
            <a:ext cx="5524267" cy="571485"/>
          </a:xfrm>
        </p:spPr>
        <p:txBody>
          <a:bodyPr anchor="ctr" anchorCtr="0">
            <a:normAutofit/>
          </a:bodyPr>
          <a:lstStyle>
            <a:lvl1pPr marL="0" indent="0" algn="ctr">
              <a:buNone/>
              <a:defRPr sz="2222" b="1"/>
            </a:lvl1pPr>
            <a:lvl2pPr marL="457201" indent="0">
              <a:buNone/>
              <a:defRPr sz="2000" b="1"/>
            </a:lvl2pPr>
            <a:lvl3pPr marL="914402" indent="0">
              <a:buNone/>
              <a:defRPr sz="1800" b="1"/>
            </a:lvl3pPr>
            <a:lvl4pPr marL="1371603" indent="0">
              <a:buNone/>
              <a:defRPr sz="1601" b="1"/>
            </a:lvl4pPr>
            <a:lvl5pPr marL="1828803" indent="0">
              <a:buNone/>
              <a:defRPr sz="1601" b="1"/>
            </a:lvl5pPr>
            <a:lvl6pPr marL="2286005" indent="0">
              <a:buNone/>
              <a:defRPr sz="1601" b="1"/>
            </a:lvl6pPr>
            <a:lvl7pPr marL="2743205" indent="0">
              <a:buNone/>
              <a:defRPr sz="1601" b="1"/>
            </a:lvl7pPr>
            <a:lvl8pPr marL="3200405" indent="0">
              <a:buNone/>
              <a:defRPr sz="1601" b="1"/>
            </a:lvl8pPr>
            <a:lvl9pPr marL="3657607" indent="0">
              <a:buNone/>
              <a:defRPr sz="1601" b="1"/>
            </a:lvl9pPr>
          </a:lstStyle>
          <a:p>
            <a:pPr lvl="0"/>
            <a:r>
              <a:rPr lang="zh-CN" altLang="en-US" dirty="0"/>
              <a:t>栏目标题</a:t>
            </a:r>
          </a:p>
        </p:txBody>
      </p:sp>
      <p:sp>
        <p:nvSpPr>
          <p:cNvPr id="4" name="内容占位符 3"/>
          <p:cNvSpPr>
            <a:spLocks noGrp="1"/>
          </p:cNvSpPr>
          <p:nvPr>
            <p:ph sz="half" idx="2" hasCustomPrompt="1"/>
          </p:nvPr>
        </p:nvSpPr>
        <p:spPr>
          <a:xfrm>
            <a:off x="381241" y="1737297"/>
            <a:ext cx="5524267" cy="4571877"/>
          </a:xfrm>
        </p:spPr>
        <p:txBody>
          <a:bodyPr>
            <a:normAutofit/>
          </a:bodyPr>
          <a:lstStyle>
            <a:lvl1pPr>
              <a:defRPr sz="1905"/>
            </a:lvl1pPr>
            <a:lvl2pPr>
              <a:defRPr sz="1588"/>
            </a:lvl2pPr>
            <a:lvl3pPr>
              <a:defRPr sz="111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7"/>
            <a:ext cx="5524267" cy="571485"/>
          </a:xfrm>
        </p:spPr>
        <p:txBody>
          <a:bodyPr anchor="ctr" anchorCtr="0">
            <a:normAutofit/>
          </a:bodyPr>
          <a:lstStyle>
            <a:lvl1pPr marL="0" indent="0" algn="ctr">
              <a:buNone/>
              <a:defRPr sz="2222" b="1"/>
            </a:lvl1pPr>
            <a:lvl2pPr marL="457201" indent="0">
              <a:buNone/>
              <a:defRPr sz="2000" b="1"/>
            </a:lvl2pPr>
            <a:lvl3pPr marL="914402" indent="0">
              <a:buNone/>
              <a:defRPr sz="1800" b="1"/>
            </a:lvl3pPr>
            <a:lvl4pPr marL="1371603" indent="0">
              <a:buNone/>
              <a:defRPr sz="1601" b="1"/>
            </a:lvl4pPr>
            <a:lvl5pPr marL="1828803" indent="0">
              <a:buNone/>
              <a:defRPr sz="1601" b="1"/>
            </a:lvl5pPr>
            <a:lvl6pPr marL="2286005" indent="0">
              <a:buNone/>
              <a:defRPr sz="1601" b="1"/>
            </a:lvl6pPr>
            <a:lvl7pPr marL="2743205" indent="0">
              <a:buNone/>
              <a:defRPr sz="1601" b="1"/>
            </a:lvl7pPr>
            <a:lvl8pPr marL="3200405" indent="0">
              <a:buNone/>
              <a:defRPr sz="1601" b="1"/>
            </a:lvl8pPr>
            <a:lvl9pPr marL="3657607" indent="0">
              <a:buNone/>
              <a:defRPr sz="1601" b="1"/>
            </a:lvl9pPr>
          </a:lstStyle>
          <a:p>
            <a:pPr lvl="0"/>
            <a:r>
              <a:rPr lang="zh-CN" altLang="en-US" dirty="0"/>
              <a:t>栏目标题</a:t>
            </a:r>
          </a:p>
        </p:txBody>
      </p:sp>
      <p:sp>
        <p:nvSpPr>
          <p:cNvPr id="6" name="内容占位符 5"/>
          <p:cNvSpPr>
            <a:spLocks noGrp="1"/>
          </p:cNvSpPr>
          <p:nvPr>
            <p:ph sz="quarter" idx="4" hasCustomPrompt="1"/>
          </p:nvPr>
        </p:nvSpPr>
        <p:spPr>
          <a:xfrm>
            <a:off x="6286492" y="1737297"/>
            <a:ext cx="5524267" cy="4571877"/>
          </a:xfrm>
        </p:spPr>
        <p:txBody>
          <a:bodyPr>
            <a:normAutofit/>
          </a:bodyPr>
          <a:lstStyle>
            <a:lvl1pPr>
              <a:defRPr sz="1905"/>
            </a:lvl1pPr>
            <a:lvl2pPr>
              <a:defRPr sz="1588"/>
            </a:lvl2pPr>
            <a:lvl3pPr>
              <a:defRPr sz="111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22214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2024/5/16</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2351779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555187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2" cstate="print"/>
          <a:stretch>
            <a:fillRect/>
          </a:stretch>
        </p:blipFill>
        <p:spPr>
          <a:xfrm>
            <a:off x="4444644" y="1805994"/>
            <a:ext cx="3302721" cy="2708599"/>
          </a:xfrm>
          <a:prstGeom prst="rect">
            <a:avLst/>
          </a:prstGeom>
        </p:spPr>
      </p:pic>
      <p:cxnSp>
        <p:nvCxnSpPr>
          <p:cNvPr id="10" name="直接连接符 9"/>
          <p:cNvCxnSpPr/>
          <p:nvPr/>
        </p:nvCxnSpPr>
        <p:spPr>
          <a:xfrm>
            <a:off x="431819"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027491"/>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7" y="6100776"/>
            <a:ext cx="2611396" cy="518469"/>
          </a:xfrm>
          <a:prstGeom prst="rect">
            <a:avLst/>
          </a:prstGeom>
        </p:spPr>
      </p:pic>
      <p:sp>
        <p:nvSpPr>
          <p:cNvPr id="2" name="标题 1"/>
          <p:cNvSpPr>
            <a:spLocks noGrp="1"/>
          </p:cNvSpPr>
          <p:nvPr>
            <p:ph type="title"/>
          </p:nvPr>
        </p:nvSpPr>
        <p:spPr>
          <a:xfrm>
            <a:off x="431803" y="235137"/>
            <a:ext cx="8632687" cy="337358"/>
          </a:xfrm>
          <a:prstGeom prst="rect">
            <a:avLst/>
          </a:prstGeom>
        </p:spPr>
        <p:txBody>
          <a:bodyPr anchor="ctr"/>
          <a:lstStyle>
            <a:lvl1pPr>
              <a:defRPr sz="15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21" y="6100776"/>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121475711"/>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3191245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3919967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2EAC31-AAB0-41B3-9117-8046D306DA8B}"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128941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2EAC31-AAB0-41B3-9117-8046D306DA8B}" type="datetimeFigureOut">
              <a:rPr lang="en-US" smtClean="0"/>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375074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2EAC31-AAB0-41B3-9117-8046D306DA8B}" type="datetimeFigureOut">
              <a:rPr lang="en-US" smtClean="0"/>
              <a:t>5/16/24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061104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2EAC31-AAB0-41B3-9117-8046D306DA8B}" type="datetimeFigureOut">
              <a:rPr lang="en-US" smtClean="0"/>
              <a:t>5/16/24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3175280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EAC31-AAB0-41B3-9117-8046D306DA8B}" type="datetimeFigureOut">
              <a:rPr lang="en-US" smtClean="0"/>
              <a:t>5/16/24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072542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28996182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275281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2151908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33429479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38732747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3354472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7057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047063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2168020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7372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7403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097071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030298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extLst>
      <p:ext uri="{BB962C8B-B14F-4D97-AF65-F5344CB8AC3E}">
        <p14:creationId xmlns:p14="http://schemas.microsoft.com/office/powerpoint/2010/main" val="39646767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041831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172290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12370413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3897723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7153811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27771741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30167340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336594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51893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65747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4227434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5505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32908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theme" Target="../theme/theme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3"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08524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5"/>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5"/>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5"/>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3" cstate="print"/>
          <a:srcRect r="1346"/>
          <a:stretch/>
        </p:blipFill>
        <p:spPr>
          <a:xfrm>
            <a:off x="517" y="341949"/>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29"/>
          </a:p>
        </p:txBody>
      </p:sp>
      <p:sp>
        <p:nvSpPr>
          <p:cNvPr id="2" name="标题占位符 1"/>
          <p:cNvSpPr>
            <a:spLocks noGrp="1"/>
          </p:cNvSpPr>
          <p:nvPr>
            <p:ph type="title"/>
          </p:nvPr>
        </p:nvSpPr>
        <p:spPr>
          <a:xfrm>
            <a:off x="381243" y="2"/>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3"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7" y="6318000"/>
            <a:ext cx="6857709" cy="540000"/>
          </a:xfrm>
          <a:prstGeom prst="rect">
            <a:avLst/>
          </a:prstGeom>
        </p:spPr>
        <p:txBody>
          <a:bodyPr vert="horz" lIns="91440" tIns="45720" rIns="91440" bIns="45720" rtlCol="0" anchor="ctr"/>
          <a:lstStyle>
            <a:lvl1pPr algn="ctr">
              <a:defRPr sz="1429">
                <a:solidFill>
                  <a:schemeClr val="bg1"/>
                </a:solidFill>
              </a:defRPr>
            </a:lvl1pPr>
          </a:lstStyle>
          <a:p>
            <a:endParaRPr lang="zh-CN" altLang="en-US"/>
          </a:p>
        </p:txBody>
      </p:sp>
      <p:sp>
        <p:nvSpPr>
          <p:cNvPr id="6" name="灯片编号占位符 5"/>
          <p:cNvSpPr>
            <a:spLocks noGrp="1"/>
          </p:cNvSpPr>
          <p:nvPr>
            <p:ph type="sldNum" sz="quarter" idx="4"/>
          </p:nvPr>
        </p:nvSpPr>
        <p:spPr>
          <a:xfrm>
            <a:off x="381243" y="6318000"/>
            <a:ext cx="952460" cy="540000"/>
          </a:xfrm>
          <a:prstGeom prst="rect">
            <a:avLst/>
          </a:prstGeom>
        </p:spPr>
        <p:txBody>
          <a:bodyPr vert="horz" lIns="91440" tIns="45720" rIns="91440" bIns="45720" rtlCol="0" anchor="ctr"/>
          <a:lstStyle>
            <a:lvl1pPr algn="l">
              <a:defRPr sz="1270">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47359" y="6371999"/>
            <a:ext cx="1622723"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79859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2" rtl="0" eaLnBrk="1" latinLnBrk="0" hangingPunct="1">
        <a:lnSpc>
          <a:spcPct val="100000"/>
        </a:lnSpc>
        <a:spcBef>
          <a:spcPct val="0"/>
        </a:spcBef>
        <a:buNone/>
        <a:defRPr sz="24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86029" indent="-286029" algn="just" defTabSz="914402" rtl="0" eaLnBrk="1" latinLnBrk="0" hangingPunct="1">
        <a:lnSpc>
          <a:spcPct val="120000"/>
        </a:lnSpc>
        <a:spcBef>
          <a:spcPts val="0"/>
        </a:spcBef>
        <a:spcAft>
          <a:spcPts val="476"/>
        </a:spcAft>
        <a:buSzPct val="80000"/>
        <a:buFontTx/>
        <a:buBlip>
          <a:blip r:embed="rId15"/>
        </a:buBlip>
        <a:defRPr sz="1800" b="1" kern="1200">
          <a:solidFill>
            <a:schemeClr val="tx2"/>
          </a:solidFill>
          <a:latin typeface="微软雅黑" panose="020B0503020204020204" pitchFamily="34" charset="-122"/>
          <a:ea typeface="微软雅黑" panose="020B0503020204020204" pitchFamily="34" charset="-122"/>
          <a:cs typeface="+mn-cs"/>
        </a:defRPr>
      </a:lvl1pPr>
      <a:lvl2pPr marL="685801" indent="-228600" algn="just" defTabSz="914402" rtl="0" eaLnBrk="1" latinLnBrk="0" hangingPunct="1">
        <a:lnSpc>
          <a:spcPct val="120000"/>
        </a:lnSpc>
        <a:spcBef>
          <a:spcPts val="0"/>
        </a:spcBef>
        <a:spcAft>
          <a:spcPts val="476"/>
        </a:spcAft>
        <a:buSzPct val="70000"/>
        <a:buFontTx/>
        <a:buBlip>
          <a:blip r:embed="rId15"/>
        </a:buBlip>
        <a:defRPr sz="1500" b="1" kern="1200">
          <a:solidFill>
            <a:schemeClr val="tx2"/>
          </a:solidFill>
          <a:latin typeface="微软雅黑" panose="020B0503020204020204" pitchFamily="34" charset="-122"/>
          <a:ea typeface="微软雅黑" panose="020B0503020204020204" pitchFamily="34" charset="-122"/>
          <a:cs typeface="+mn-cs"/>
        </a:defRPr>
      </a:lvl2pPr>
      <a:lvl3pPr marL="1143002" indent="-228600" algn="just" defTabSz="914402" rtl="0" eaLnBrk="1" latinLnBrk="0" hangingPunct="1">
        <a:lnSpc>
          <a:spcPct val="120000"/>
        </a:lnSpc>
        <a:spcBef>
          <a:spcPts val="0"/>
        </a:spcBef>
        <a:spcAft>
          <a:spcPts val="476"/>
        </a:spcAft>
        <a:buSzPct val="60000"/>
        <a:buFontTx/>
        <a:buBlip>
          <a:blip r:embed="rId15"/>
        </a:buBlip>
        <a:defRPr sz="1350" b="1" kern="1200">
          <a:solidFill>
            <a:schemeClr val="tx2"/>
          </a:solidFill>
          <a:latin typeface="微软雅黑" panose="020B0503020204020204" pitchFamily="34" charset="-122"/>
          <a:ea typeface="微软雅黑" panose="020B0503020204020204" pitchFamily="34" charset="-122"/>
          <a:cs typeface="+mn-cs"/>
        </a:defRPr>
      </a:lvl3pPr>
      <a:lvl4pPr marL="1600203" indent="-228600" algn="l" defTabSz="914402"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4" indent="-228600" algn="l" defTabSz="914402"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5" indent="-228600" algn="l" defTabSz="91440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5" indent="-228600" algn="l" defTabSz="91440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5" indent="-228600" algn="l" defTabSz="91440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7" indent="-228600" algn="l" defTabSz="91440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2" rtl="0" eaLnBrk="1" latinLnBrk="0" hangingPunct="1">
        <a:defRPr sz="1800" kern="1200">
          <a:solidFill>
            <a:schemeClr val="tx1"/>
          </a:solidFill>
          <a:latin typeface="+mn-lt"/>
          <a:ea typeface="+mn-ea"/>
          <a:cs typeface="+mn-cs"/>
        </a:defRPr>
      </a:lvl1pPr>
      <a:lvl2pPr marL="457201" algn="l" defTabSz="914402" rtl="0" eaLnBrk="1" latinLnBrk="0" hangingPunct="1">
        <a:defRPr sz="1800" kern="1200">
          <a:solidFill>
            <a:schemeClr val="tx1"/>
          </a:solidFill>
          <a:latin typeface="+mn-lt"/>
          <a:ea typeface="+mn-ea"/>
          <a:cs typeface="+mn-cs"/>
        </a:defRPr>
      </a:lvl2pPr>
      <a:lvl3pPr marL="914402" algn="l" defTabSz="914402" rtl="0" eaLnBrk="1" latinLnBrk="0" hangingPunct="1">
        <a:defRPr sz="1800" kern="1200">
          <a:solidFill>
            <a:schemeClr val="tx1"/>
          </a:solidFill>
          <a:latin typeface="+mn-lt"/>
          <a:ea typeface="+mn-ea"/>
          <a:cs typeface="+mn-cs"/>
        </a:defRPr>
      </a:lvl3pPr>
      <a:lvl4pPr marL="1371603" algn="l" defTabSz="914402" rtl="0" eaLnBrk="1" latinLnBrk="0" hangingPunct="1">
        <a:defRPr sz="1800" kern="1200">
          <a:solidFill>
            <a:schemeClr val="tx1"/>
          </a:solidFill>
          <a:latin typeface="+mn-lt"/>
          <a:ea typeface="+mn-ea"/>
          <a:cs typeface="+mn-cs"/>
        </a:defRPr>
      </a:lvl4pPr>
      <a:lvl5pPr marL="1828803" algn="l" defTabSz="914402" rtl="0" eaLnBrk="1" latinLnBrk="0" hangingPunct="1">
        <a:defRPr sz="1800" kern="1200">
          <a:solidFill>
            <a:schemeClr val="tx1"/>
          </a:solidFill>
          <a:latin typeface="+mn-lt"/>
          <a:ea typeface="+mn-ea"/>
          <a:cs typeface="+mn-cs"/>
        </a:defRPr>
      </a:lvl5pPr>
      <a:lvl6pPr marL="2286005" algn="l" defTabSz="914402" rtl="0" eaLnBrk="1" latinLnBrk="0" hangingPunct="1">
        <a:defRPr sz="1800" kern="1200">
          <a:solidFill>
            <a:schemeClr val="tx1"/>
          </a:solidFill>
          <a:latin typeface="+mn-lt"/>
          <a:ea typeface="+mn-ea"/>
          <a:cs typeface="+mn-cs"/>
        </a:defRPr>
      </a:lvl6pPr>
      <a:lvl7pPr marL="2743205" algn="l" defTabSz="914402" rtl="0" eaLnBrk="1" latinLnBrk="0" hangingPunct="1">
        <a:defRPr sz="1800" kern="1200">
          <a:solidFill>
            <a:schemeClr val="tx1"/>
          </a:solidFill>
          <a:latin typeface="+mn-lt"/>
          <a:ea typeface="+mn-ea"/>
          <a:cs typeface="+mn-cs"/>
        </a:defRPr>
      </a:lvl7pPr>
      <a:lvl8pPr marL="3200405" algn="l" defTabSz="914402" rtl="0" eaLnBrk="1" latinLnBrk="0" hangingPunct="1">
        <a:defRPr sz="1800" kern="1200">
          <a:solidFill>
            <a:schemeClr val="tx1"/>
          </a:solidFill>
          <a:latin typeface="+mn-lt"/>
          <a:ea typeface="+mn-ea"/>
          <a:cs typeface="+mn-cs"/>
        </a:defRPr>
      </a:lvl8pPr>
      <a:lvl9pPr marL="3657607" algn="l" defTabSz="91440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EAC31-AAB0-41B3-9117-8046D306DA8B}" type="datetimeFigureOut">
              <a:rPr lang="en-US" smtClean="0"/>
              <a:t>5/16/24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8EA99E-BA27-4B8A-8141-4BADAAFB158F}" type="slidenum">
              <a:rPr lang="en-US" smtClean="0"/>
              <a:t>‹#›</a:t>
            </a:fld>
            <a:endParaRPr lang="en-US"/>
          </a:p>
        </p:txBody>
      </p:sp>
    </p:spTree>
    <p:extLst>
      <p:ext uri="{BB962C8B-B14F-4D97-AF65-F5344CB8AC3E}">
        <p14:creationId xmlns:p14="http://schemas.microsoft.com/office/powerpoint/2010/main" val="18132813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63929552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9.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9.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9.xml"/><Relationship Id="rId5" Type="http://schemas.openxmlformats.org/officeDocument/2006/relationships/image" Target="../media/image50.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29.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29.xml"/><Relationship Id="rId5" Type="http://schemas.openxmlformats.org/officeDocument/2006/relationships/image" Target="../media/image71.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9.xml"/><Relationship Id="rId4" Type="http://schemas.openxmlformats.org/officeDocument/2006/relationships/image" Target="../media/image71.gif"/></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29.xml"/><Relationship Id="rId5" Type="http://schemas.openxmlformats.org/officeDocument/2006/relationships/image" Target="../media/image78.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4.xml"/><Relationship Id="rId5" Type="http://schemas.openxmlformats.org/officeDocument/2006/relationships/image" Target="../media/image80.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24.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86.png"/><Relationship Id="rId9"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4.png"/><Relationship Id="rId1" Type="http://schemas.openxmlformats.org/officeDocument/2006/relationships/slideLayout" Target="../slideLayouts/slideLayout24.xml"/><Relationship Id="rId4" Type="http://schemas.openxmlformats.org/officeDocument/2006/relationships/image" Target="../media/image93.jpe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5.png"/><Relationship Id="rId1" Type="http://schemas.openxmlformats.org/officeDocument/2006/relationships/slideLayout" Target="../slideLayouts/slideLayout24.xml"/><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9.xml"/><Relationship Id="rId4" Type="http://schemas.openxmlformats.org/officeDocument/2006/relationships/image" Target="../media/image24.jpeg"/></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4.xml"/><Relationship Id="rId5" Type="http://schemas.openxmlformats.org/officeDocument/2006/relationships/image" Target="../media/image103.png"/><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4.xml"/><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jpeg"/><Relationship Id="rId2" Type="http://schemas.openxmlformats.org/officeDocument/2006/relationships/image" Target="../media/image25.png"/><Relationship Id="rId1" Type="http://schemas.openxmlformats.org/officeDocument/2006/relationships/slideLayout" Target="../slideLayouts/slideLayout29.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9.xml"/><Relationship Id="rId4" Type="http://schemas.openxmlformats.org/officeDocument/2006/relationships/image" Target="../media/image32.jpe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6.png"/><Relationship Id="rId7" Type="http://schemas.openxmlformats.org/officeDocument/2006/relationships/diagramQuickStyle" Target="../diagrams/quickStyle1.xml"/><Relationship Id="rId2" Type="http://schemas.openxmlformats.org/officeDocument/2006/relationships/image" Target="../media/image38.png"/><Relationship Id="rId1" Type="http://schemas.openxmlformats.org/officeDocument/2006/relationships/slideLayout" Target="../slideLayouts/slideLayout2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7.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9.xml"/><Relationship Id="rId5" Type="http://schemas.openxmlformats.org/officeDocument/2006/relationships/image" Target="../media/image41.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a:t>Chapter3:</a:t>
            </a:r>
            <a:r>
              <a:rPr lang="zh-CN" altLang="en-US" dirty="0"/>
              <a:t> 维数灾难</a:t>
            </a:r>
          </a:p>
        </p:txBody>
      </p:sp>
      <p:sp>
        <p:nvSpPr>
          <p:cNvPr id="3" name="内容占位符 2"/>
          <p:cNvSpPr>
            <a:spLocks noGrp="1"/>
          </p:cNvSpPr>
          <p:nvPr>
            <p:ph sz="quarter" idx="10"/>
          </p:nvPr>
        </p:nvSpPr>
        <p:spPr/>
        <p:txBody>
          <a:bodyPr/>
          <a:lstStyle/>
          <a:p>
            <a:r>
              <a:rPr lang="en-US" altLang="zh-CN" dirty="0"/>
              <a:t>2024</a:t>
            </a:r>
            <a:r>
              <a:rPr lang="zh-CN" altLang="en-US" dirty="0"/>
              <a:t>年</a:t>
            </a:r>
            <a:r>
              <a:rPr lang="en-US" altLang="zh-CN" dirty="0"/>
              <a:t>5</a:t>
            </a:r>
            <a:r>
              <a:rPr lang="zh-CN" altLang="en-US"/>
              <a:t>月</a:t>
            </a:r>
            <a:endParaRPr lang="zh-CN" altLang="en-US" dirty="0"/>
          </a:p>
        </p:txBody>
      </p:sp>
      <p:sp>
        <p:nvSpPr>
          <p:cNvPr id="10" name="文本占位符 9"/>
          <p:cNvSpPr>
            <a:spLocks noGrp="1"/>
          </p:cNvSpPr>
          <p:nvPr>
            <p:ph type="body" sz="quarter" idx="11"/>
          </p:nvPr>
        </p:nvSpPr>
        <p:spPr/>
        <p:txBody>
          <a:bodyPr/>
          <a:lstStyle/>
          <a:p>
            <a:r>
              <a:rPr lang="en-US" altLang="zh-CN" dirty="0"/>
              <a:t>Cat</a:t>
            </a:r>
            <a:r>
              <a:rPr lang="zh-CN" altLang="en-US" dirty="0"/>
              <a:t> </a:t>
            </a:r>
            <a:r>
              <a:rPr lang="en-US" altLang="zh-CN" dirty="0"/>
              <a:t>book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6017445-85DD-9CA4-0461-EB0E74C0C2B1}"/>
                  </a:ext>
                </a:extLst>
              </p:cNvPr>
              <p:cNvSpPr txBox="1"/>
              <p:nvPr/>
            </p:nvSpPr>
            <p:spPr>
              <a:xfrm>
                <a:off x="497441" y="947509"/>
                <a:ext cx="11348570" cy="106407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800" dirty="0">
                    <a:effectLst/>
                    <a:latin typeface="Microsoft YaHei" panose="020B0503020204020204" pitchFamily="34" charset="-122"/>
                    <a:ea typeface="Microsoft YaHei" panose="020B0503020204020204" pitchFamily="34" charset="-122"/>
                  </a:rPr>
                  <a:t>在 </a:t>
                </a:r>
                <a:r>
                  <a:rPr lang="en-US" altLang="zh-CN" sz="1800" dirty="0">
                    <a:effectLst/>
                    <a:latin typeface="Microsoft YaHei" panose="020B0503020204020204" pitchFamily="34" charset="-122"/>
                    <a:ea typeface="Microsoft YaHei" panose="020B0503020204020204" pitchFamily="34" charset="-122"/>
                  </a:rPr>
                  <a:t>100 </a:t>
                </a:r>
                <a:r>
                  <a:rPr lang="zh-CN" altLang="en-US" sz="1800" dirty="0">
                    <a:effectLst/>
                    <a:latin typeface="Microsoft YaHei" panose="020B0503020204020204" pitchFamily="34" charset="-122"/>
                    <a:ea typeface="Microsoft YaHei" panose="020B0503020204020204" pitchFamily="34" charset="-122"/>
                  </a:rPr>
                  <a:t>维单位球内随机采样 </a:t>
                </a:r>
                <a:r>
                  <a:rPr lang="en-US" altLang="zh-CN" sz="1800" dirty="0">
                    <a:effectLst/>
                    <a:latin typeface="Microsoft YaHei" panose="020B0503020204020204" pitchFamily="34" charset="-122"/>
                    <a:ea typeface="Microsoft YaHei" panose="020B0503020204020204" pitchFamily="34" charset="-122"/>
                  </a:rPr>
                  <a:t>10000 </a:t>
                </a:r>
                <a:r>
                  <a:rPr lang="zh-CN" altLang="en-US" sz="1800" dirty="0">
                    <a:effectLst/>
                    <a:latin typeface="Microsoft YaHei" panose="020B0503020204020204" pitchFamily="34" charset="-122"/>
                    <a:ea typeface="Microsoft YaHei" panose="020B0503020204020204" pitchFamily="34" charset="-122"/>
                  </a:rPr>
                  <a:t>个数据点 </a:t>
                </a:r>
                <a14:m>
                  <m:oMath xmlns:m="http://schemas.openxmlformats.org/officeDocument/2006/math">
                    <m:r>
                      <m:rPr>
                        <m:lit/>
                      </m:rPr>
                      <a:rPr lang="en-US" altLang="zh-CN" sz="1800" b="0" i="1" smtClean="0">
                        <a:effectLst/>
                        <a:latin typeface="Cambria Math" panose="02040503050406030204" pitchFamily="18" charset="0"/>
                      </a:rPr>
                      <m:t>{</m:t>
                    </m:r>
                    <m:sSub>
                      <m:sSubPr>
                        <m:ctrlPr>
                          <a:rPr lang="en-US" altLang="zh-CN" sz="1800" b="0" i="1" smtClean="0">
                            <a:effectLst/>
                            <a:latin typeface="Cambria Math" panose="02040503050406030204" pitchFamily="18" charset="0"/>
                          </a:rPr>
                        </m:ctrlPr>
                      </m:sSubPr>
                      <m:e>
                        <m:r>
                          <a:rPr lang="en-US" altLang="zh-CN" sz="1800" b="0" i="1" smtClean="0">
                            <a:effectLst/>
                            <a:latin typeface="Cambria Math" panose="02040503050406030204" pitchFamily="18" charset="0"/>
                          </a:rPr>
                          <m:t>𝑥</m:t>
                        </m:r>
                      </m:e>
                      <m:sub>
                        <m:r>
                          <a:rPr lang="en-US" altLang="zh-CN" sz="1800" b="0" i="1" smtClean="0">
                            <a:effectLst/>
                            <a:latin typeface="Cambria Math" panose="02040503050406030204" pitchFamily="18" charset="0"/>
                          </a:rPr>
                          <m:t>𝑖</m:t>
                        </m:r>
                      </m:sub>
                    </m:sSub>
                    <m:r>
                      <a:rPr lang="en-US" altLang="zh-CN" sz="1800" b="0" i="1" smtClean="0">
                        <a:effectLst/>
                        <a:latin typeface="Cambria Math" panose="02040503050406030204" pitchFamily="18" charset="0"/>
                      </a:rPr>
                      <m:t>, </m:t>
                    </m:r>
                    <m:sSub>
                      <m:sSubPr>
                        <m:ctrlPr>
                          <a:rPr lang="en-US" altLang="zh-CN" sz="1800" b="0" i="1" smtClean="0">
                            <a:effectLst/>
                            <a:latin typeface="Cambria Math" panose="02040503050406030204" pitchFamily="18" charset="0"/>
                          </a:rPr>
                        </m:ctrlPr>
                      </m:sSubPr>
                      <m:e>
                        <m:r>
                          <a:rPr lang="en-US" altLang="zh-CN" sz="1800" b="0" i="1" smtClean="0">
                            <a:effectLst/>
                            <a:latin typeface="Cambria Math" panose="02040503050406030204" pitchFamily="18" charset="0"/>
                          </a:rPr>
                          <m:t>𝑦</m:t>
                        </m:r>
                      </m:e>
                      <m:sub>
                        <m:r>
                          <a:rPr lang="en-US" altLang="zh-CN" sz="1800" b="0" i="1" smtClean="0">
                            <a:effectLst/>
                            <a:latin typeface="Cambria Math" panose="02040503050406030204" pitchFamily="18" charset="0"/>
                          </a:rPr>
                          <m:t>𝑖</m:t>
                        </m:r>
                      </m:sub>
                    </m:sSub>
                    <m:sSubSup>
                      <m:sSubSupPr>
                        <m:ctrlPr>
                          <a:rPr lang="en-US" altLang="zh-CN" sz="1800" b="0" i="1" smtClean="0">
                            <a:effectLst/>
                            <a:latin typeface="Cambria Math" panose="02040503050406030204" pitchFamily="18" charset="0"/>
                          </a:rPr>
                        </m:ctrlPr>
                      </m:sSubSupPr>
                      <m:e>
                        <m:r>
                          <m:rPr>
                            <m:lit/>
                          </m:rPr>
                          <a:rPr lang="en-US" altLang="zh-CN" sz="1800" b="0" i="1" smtClean="0">
                            <a:effectLst/>
                            <a:latin typeface="Cambria Math" panose="02040503050406030204" pitchFamily="18" charset="0"/>
                          </a:rPr>
                          <m:t>}</m:t>
                        </m:r>
                      </m:e>
                      <m:sub>
                        <m:r>
                          <a:rPr lang="en-US" altLang="zh-CN" sz="1800" b="0" i="1" smtClean="0">
                            <a:effectLst/>
                            <a:latin typeface="Cambria Math" panose="02040503050406030204" pitchFamily="18" charset="0"/>
                          </a:rPr>
                          <m:t>𝑖</m:t>
                        </m:r>
                        <m:r>
                          <a:rPr lang="en-US" altLang="zh-CN" sz="1800" b="0" i="1" smtClean="0">
                            <a:effectLst/>
                            <a:latin typeface="Cambria Math" panose="02040503050406030204" pitchFamily="18" charset="0"/>
                          </a:rPr>
                          <m:t>=1</m:t>
                        </m:r>
                      </m:sub>
                      <m:sup>
                        <m:r>
                          <a:rPr lang="en-US" altLang="zh-CN" sz="1800" b="0" i="1" smtClean="0">
                            <a:effectLst/>
                            <a:latin typeface="Cambria Math" panose="02040503050406030204" pitchFamily="18" charset="0"/>
                          </a:rPr>
                          <m:t>𝑛</m:t>
                        </m:r>
                      </m:sup>
                    </m:sSubSup>
                  </m:oMath>
                </a14:m>
                <a:r>
                  <a:rPr lang="en" altLang="zh-CN" dirty="0">
                    <a:latin typeface="Microsoft YaHei" panose="020B0503020204020204" pitchFamily="34" charset="-122"/>
                    <a:ea typeface="Microsoft YaHei" panose="020B0503020204020204" pitchFamily="34" charset="-122"/>
                  </a:rPr>
                  <a:t>, </a:t>
                </a:r>
                <a:r>
                  <a:rPr lang="zh-CN" altLang="en" dirty="0">
                    <a:latin typeface="Microsoft YaHei" panose="020B0503020204020204" pitchFamily="34" charset="-122"/>
                    <a:ea typeface="Microsoft YaHei" panose="020B0503020204020204" pitchFamily="34" charset="-122"/>
                  </a:rPr>
                  <a:t>其中</a:t>
                </a:r>
                <a:r>
                  <a:rPr lang="en" altLang="zh-CN"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d>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a14:m>
                <a:endParaRPr lang="en"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dirty="0">
                    <a:effectLst/>
                    <a:latin typeface="Microsoft YaHei" panose="020B0503020204020204" pitchFamily="34" charset="-122"/>
                    <a:ea typeface="Microsoft YaHei" panose="020B0503020204020204" pitchFamily="34" charset="-122"/>
                  </a:rPr>
                  <a:t>用一个两层的 </a:t>
                </a:r>
                <a:r>
                  <a:rPr lang="en" altLang="zh-CN" sz="1800" dirty="0">
                    <a:effectLst/>
                    <a:latin typeface="Microsoft YaHei" panose="020B0503020204020204" pitchFamily="34" charset="-122"/>
                    <a:ea typeface="Microsoft YaHei" panose="020B0503020204020204" pitchFamily="34" charset="-122"/>
                  </a:rPr>
                  <a:t>ReLU </a:t>
                </a:r>
                <a:r>
                  <a:rPr lang="zh-CN" altLang="en-US" sz="1800" dirty="0">
                    <a:effectLst/>
                    <a:latin typeface="Microsoft YaHei" panose="020B0503020204020204" pitchFamily="34" charset="-122"/>
                    <a:ea typeface="Microsoft YaHei" panose="020B0503020204020204" pitchFamily="34" charset="-122"/>
                  </a:rPr>
                  <a:t>神经网络来拟合这些数据点</a:t>
                </a:r>
                <a:endParaRPr lang="zh-CN" altLang="en-US"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F6017445-85DD-9CA4-0461-EB0E74C0C2B1}"/>
                  </a:ext>
                </a:extLst>
              </p:cNvPr>
              <p:cNvSpPr txBox="1">
                <a:spLocks noRot="1" noChangeAspect="1" noMove="1" noResize="1" noEditPoints="1" noAdjustHandles="1" noChangeArrowheads="1" noChangeShapeType="1" noTextEdit="1"/>
              </p:cNvSpPr>
              <p:nvPr/>
            </p:nvSpPr>
            <p:spPr>
              <a:xfrm>
                <a:off x="497441" y="947509"/>
                <a:ext cx="11348570" cy="1064074"/>
              </a:xfrm>
              <a:prstGeom prst="rect">
                <a:avLst/>
              </a:prstGeom>
              <a:blipFill>
                <a:blip r:embed="rId2"/>
                <a:stretch>
                  <a:fillRect l="-336" b="-7059"/>
                </a:stretch>
              </a:blipFill>
            </p:spPr>
            <p:txBody>
              <a:bodyPr/>
              <a:lstStyle/>
              <a:p>
                <a:r>
                  <a:rPr lang="zh-CN" altLang="en-US">
                    <a:noFill/>
                  </a:rPr>
                  <a:t> </a:t>
                </a:r>
              </a:p>
            </p:txBody>
          </p:sp>
        </mc:Fallback>
      </mc:AlternateContent>
      <p:sp>
        <p:nvSpPr>
          <p:cNvPr id="4" name="Title 1">
            <a:extLst>
              <a:ext uri="{FF2B5EF4-FFF2-40B4-BE49-F238E27FC236}">
                <a16:creationId xmlns:a16="http://schemas.microsoft.com/office/drawing/2014/main" id="{532D7C6D-CF3D-62A7-DE3C-FD81AD2F1CEF}"/>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体积集中在表面的特性</a:t>
            </a:r>
          </a:p>
        </p:txBody>
      </p:sp>
      <p:pic>
        <p:nvPicPr>
          <p:cNvPr id="5" name="图片 4">
            <a:extLst>
              <a:ext uri="{FF2B5EF4-FFF2-40B4-BE49-F238E27FC236}">
                <a16:creationId xmlns:a16="http://schemas.microsoft.com/office/drawing/2014/main" id="{549437A9-7BEF-1587-5E6C-192457436EB5}"/>
              </a:ext>
            </a:extLst>
          </p:cNvPr>
          <p:cNvPicPr>
            <a:picLocks noChangeAspect="1"/>
          </p:cNvPicPr>
          <p:nvPr/>
        </p:nvPicPr>
        <p:blipFill>
          <a:blip r:embed="rId3"/>
          <a:stretch>
            <a:fillRect/>
          </a:stretch>
        </p:blipFill>
        <p:spPr>
          <a:xfrm>
            <a:off x="752061" y="2585130"/>
            <a:ext cx="10370433" cy="3550627"/>
          </a:xfrm>
          <a:prstGeom prst="rect">
            <a:avLst/>
          </a:prstGeom>
        </p:spPr>
      </p:pic>
      <p:pic>
        <p:nvPicPr>
          <p:cNvPr id="2" name="图片 1">
            <a:extLst>
              <a:ext uri="{FF2B5EF4-FFF2-40B4-BE49-F238E27FC236}">
                <a16:creationId xmlns:a16="http://schemas.microsoft.com/office/drawing/2014/main" id="{0987D672-E6FE-3BF0-DA97-59EFBF740CB6}"/>
              </a:ext>
            </a:extLst>
          </p:cNvPr>
          <p:cNvPicPr>
            <a:picLocks noChangeAspect="1"/>
          </p:cNvPicPr>
          <p:nvPr/>
        </p:nvPicPr>
        <p:blipFill>
          <a:blip r:embed="rId4"/>
          <a:stretch>
            <a:fillRect/>
          </a:stretch>
        </p:blipFill>
        <p:spPr>
          <a:xfrm>
            <a:off x="7374764" y="1709488"/>
            <a:ext cx="3980128" cy="1035765"/>
          </a:xfrm>
          <a:prstGeom prst="rect">
            <a:avLst/>
          </a:prstGeom>
        </p:spPr>
      </p:pic>
    </p:spTree>
    <p:extLst>
      <p:ext uri="{BB962C8B-B14F-4D97-AF65-F5344CB8AC3E}">
        <p14:creationId xmlns:p14="http://schemas.microsoft.com/office/powerpoint/2010/main" val="3800440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501E09E-E03B-632B-37C3-1799B95C9715}"/>
              </a:ext>
            </a:extLst>
          </p:cNvPr>
          <p:cNvSpPr txBox="1"/>
          <p:nvPr/>
        </p:nvSpPr>
        <p:spPr>
          <a:xfrm>
            <a:off x="265042" y="1179443"/>
            <a:ext cx="7195931" cy="1710084"/>
          </a:xfrm>
          <a:prstGeom prst="rect">
            <a:avLst/>
          </a:prstGeom>
          <a:noFill/>
        </p:spPr>
        <p:txBody>
          <a:bodyPr wrap="square" rtlCol="0">
            <a:spAutoFit/>
          </a:bodyPr>
          <a:lstStyle/>
          <a:p>
            <a:pPr marL="285750" indent="-285750" algn="l">
              <a:lnSpc>
                <a:spcPct val="150000"/>
              </a:lnSpc>
              <a:buFont typeface="Wingdings" pitchFamily="2" charset="2"/>
              <a:buChar char="Ø"/>
            </a:pPr>
            <a:r>
              <a:rPr kumimoji="1" lang="zh-CN" altLang="en-US" dirty="0">
                <a:ea typeface="Microsoft YaHei" panose="020B0503020204020204" pitchFamily="34" charset="-122"/>
              </a:rPr>
              <a:t>从高维空间中随机采样数据点：</a:t>
            </a:r>
            <a:endParaRPr kumimoji="1" lang="en-US" altLang="zh-CN" dirty="0">
              <a:ea typeface="Microsoft YaHei" panose="020B0503020204020204" pitchFamily="34" charset="-122"/>
            </a:endParaRPr>
          </a:p>
          <a:p>
            <a:pPr marL="742950" lvl="1" indent="-285750">
              <a:lnSpc>
                <a:spcPct val="150000"/>
              </a:lnSpc>
              <a:buFont typeface="Wingdings" pitchFamily="2" charset="2"/>
              <a:buChar char="Ø"/>
            </a:pPr>
            <a:r>
              <a:rPr kumimoji="1" lang="zh-CN" altLang="en-US" b="1" dirty="0">
                <a:solidFill>
                  <a:srgbClr val="FF0000"/>
                </a:solidFill>
                <a:ea typeface="Microsoft YaHei" panose="020B0503020204020204" pitchFamily="34" charset="-122"/>
              </a:rPr>
              <a:t>大部分数据点</a:t>
            </a:r>
            <a:r>
              <a:rPr kumimoji="1" lang="zh-CN" altLang="en-US" dirty="0">
                <a:ea typeface="Microsoft YaHei" panose="020B0503020204020204" pitchFamily="34" charset="-122"/>
              </a:rPr>
              <a:t>都会分布在边界附近的</a:t>
            </a:r>
            <a:r>
              <a:rPr kumimoji="1" lang="zh-CN" altLang="en-US" b="1" dirty="0">
                <a:solidFill>
                  <a:srgbClr val="FF0000"/>
                </a:solidFill>
                <a:ea typeface="Microsoft YaHei" panose="020B0503020204020204" pitchFamily="34" charset="-122"/>
              </a:rPr>
              <a:t>薄层</a:t>
            </a:r>
            <a:r>
              <a:rPr kumimoji="1" lang="zh-CN" altLang="en-US" dirty="0">
                <a:ea typeface="Microsoft YaHei" panose="020B0503020204020204" pitchFamily="34" charset="-122"/>
              </a:rPr>
              <a:t>区域内</a:t>
            </a:r>
            <a:endParaRPr kumimoji="1" lang="en-US" altLang="zh-CN" dirty="0">
              <a:ea typeface="Microsoft YaHei" panose="020B0503020204020204" pitchFamily="34" charset="-122"/>
            </a:endParaRPr>
          </a:p>
          <a:p>
            <a:pPr marL="742950" lvl="1" indent="-285750">
              <a:lnSpc>
                <a:spcPct val="150000"/>
              </a:lnSpc>
              <a:buFont typeface="Wingdings" pitchFamily="2" charset="2"/>
              <a:buChar char="Ø"/>
            </a:pPr>
            <a:r>
              <a:rPr kumimoji="1" lang="zh-CN" altLang="en-US" b="1" dirty="0">
                <a:solidFill>
                  <a:srgbClr val="FF0000"/>
                </a:solidFill>
                <a:ea typeface="Microsoft YaHei" panose="020B0503020204020204" pitchFamily="34" charset="-122"/>
              </a:rPr>
              <a:t>内部</a:t>
            </a:r>
            <a:r>
              <a:rPr kumimoji="1" lang="zh-CN" altLang="en-US" dirty="0">
                <a:ea typeface="Microsoft YaHei" panose="020B0503020204020204" pitchFamily="34" charset="-122"/>
              </a:rPr>
              <a:t>区域的数据点则非常</a:t>
            </a:r>
            <a:r>
              <a:rPr kumimoji="1" lang="zh-CN" altLang="en-US" b="1" dirty="0">
                <a:solidFill>
                  <a:srgbClr val="FF0000"/>
                </a:solidFill>
                <a:ea typeface="Microsoft YaHei" panose="020B0503020204020204" pitchFamily="34" charset="-122"/>
              </a:rPr>
              <a:t>稀疏</a:t>
            </a:r>
            <a:endParaRPr kumimoji="1" lang="en-US" altLang="zh-CN" b="1" dirty="0">
              <a:solidFill>
                <a:srgbClr val="FF0000"/>
              </a:solidFill>
              <a:ea typeface="Microsoft YaHei" panose="020B0503020204020204" pitchFamily="34" charset="-122"/>
            </a:endParaRPr>
          </a:p>
          <a:p>
            <a:pPr marL="285750" indent="-285750" algn="l">
              <a:lnSpc>
                <a:spcPct val="150000"/>
              </a:lnSpc>
              <a:buFont typeface="Wingdings" pitchFamily="2" charset="2"/>
              <a:buChar char="Ø"/>
            </a:pPr>
            <a:r>
              <a:rPr kumimoji="1" lang="en-US" altLang="zh-CN" b="1" dirty="0">
                <a:solidFill>
                  <a:srgbClr val="FF0000"/>
                </a:solidFill>
                <a:ea typeface="Microsoft YaHei" panose="020B0503020204020204" pitchFamily="34" charset="-122"/>
              </a:rPr>
              <a:t>AI for Science</a:t>
            </a:r>
            <a:r>
              <a:rPr kumimoji="1" lang="zh-CN" altLang="en-US" b="1" dirty="0">
                <a:solidFill>
                  <a:srgbClr val="FF0000"/>
                </a:solidFill>
                <a:ea typeface="Microsoft YaHei" panose="020B0503020204020204" pitchFamily="34" charset="-122"/>
              </a:rPr>
              <a:t>：</a:t>
            </a:r>
            <a:endParaRPr kumimoji="1" lang="en-US" altLang="zh-CN" b="1" dirty="0">
              <a:solidFill>
                <a:srgbClr val="FF0000"/>
              </a:solidFill>
              <a:ea typeface="Microsoft YaHei" panose="020B0503020204020204" pitchFamily="34" charset="-122"/>
            </a:endParaRPr>
          </a:p>
        </p:txBody>
      </p:sp>
      <p:sp>
        <p:nvSpPr>
          <p:cNvPr id="7" name="Title 1">
            <a:extLst>
              <a:ext uri="{FF2B5EF4-FFF2-40B4-BE49-F238E27FC236}">
                <a16:creationId xmlns:a16="http://schemas.microsoft.com/office/drawing/2014/main" id="{F1147489-361B-315C-B78B-86CA8D78B20D}"/>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小结：体积集中在表面的特性</a:t>
            </a:r>
          </a:p>
        </p:txBody>
      </p:sp>
      <p:pic>
        <p:nvPicPr>
          <p:cNvPr id="2050" name="Picture 2" descr="Cornell University AI for Science Institute">
            <a:extLst>
              <a:ext uri="{FF2B5EF4-FFF2-40B4-BE49-F238E27FC236}">
                <a16:creationId xmlns:a16="http://schemas.microsoft.com/office/drawing/2014/main" id="{E1719DF7-874F-F5BB-D658-B0E547686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412" y="1179443"/>
            <a:ext cx="3996226" cy="39962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Deep Learning? Simple Explained › Kenovy">
            <a:extLst>
              <a:ext uri="{FF2B5EF4-FFF2-40B4-BE49-F238E27FC236}">
                <a16:creationId xmlns:a16="http://schemas.microsoft.com/office/drawing/2014/main" id="{2540F6C5-8976-B793-F372-7E4C4832291B}"/>
              </a:ext>
            </a:extLst>
          </p:cNvPr>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39774" b="17198"/>
          <a:stretch/>
        </p:blipFill>
        <p:spPr bwMode="auto">
          <a:xfrm>
            <a:off x="265042" y="3019117"/>
            <a:ext cx="7606749" cy="245477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477E6B7-1957-6C84-F58A-A85678A24E39}"/>
              </a:ext>
            </a:extLst>
          </p:cNvPr>
          <p:cNvSpPr txBox="1"/>
          <p:nvPr/>
        </p:nvSpPr>
        <p:spPr>
          <a:xfrm>
            <a:off x="0" y="5678557"/>
            <a:ext cx="11432938" cy="879087"/>
          </a:xfrm>
          <a:prstGeom prst="rect">
            <a:avLst/>
          </a:prstGeom>
          <a:noFill/>
        </p:spPr>
        <p:txBody>
          <a:bodyPr wrap="none" rtlCol="0">
            <a:spAutoFit/>
          </a:bodyPr>
          <a:lstStyle/>
          <a:p>
            <a:pPr marL="285750" indent="-285750" algn="l">
              <a:lnSpc>
                <a:spcPct val="150000"/>
              </a:lnSpc>
              <a:buFont typeface="Wingdings" pitchFamily="2" charset="2"/>
              <a:buChar char="Ø"/>
            </a:pPr>
            <a:r>
              <a:rPr kumimoji="1" lang="zh-CN" altLang="en-US" dirty="0">
                <a:ea typeface="Microsoft YaHei" panose="020B0503020204020204" pitchFamily="34" charset="-122"/>
              </a:rPr>
              <a:t>如果我们不仅关心模型在大部分体积处的泛化表现，还关心模型在体积很小的内部的泛化表现</a:t>
            </a:r>
            <a:endParaRPr kumimoji="1" lang="en-US" altLang="zh-CN" dirty="0">
              <a:ea typeface="Microsoft YaHei" panose="020B0503020204020204" pitchFamily="34" charset="-122"/>
            </a:endParaRPr>
          </a:p>
          <a:p>
            <a:pPr marL="285750" indent="-285750" algn="l">
              <a:lnSpc>
                <a:spcPct val="150000"/>
              </a:lnSpc>
              <a:buFont typeface="Wingdings" pitchFamily="2" charset="2"/>
              <a:buChar char="Ø"/>
            </a:pPr>
            <a:r>
              <a:rPr kumimoji="1" lang="zh-CN" altLang="en-US" dirty="0">
                <a:ea typeface="Microsoft YaHei" panose="020B0503020204020204" pitchFamily="34" charset="-122"/>
              </a:rPr>
              <a:t>可以采取“</a:t>
            </a:r>
            <a:r>
              <a:rPr kumimoji="1" lang="zh-CN" altLang="en-US" b="1" dirty="0">
                <a:solidFill>
                  <a:srgbClr val="FF0000"/>
                </a:solidFill>
                <a:ea typeface="Microsoft YaHei" panose="020B0503020204020204" pitchFamily="34" charset="-122"/>
              </a:rPr>
              <a:t>重要性采样”</a:t>
            </a:r>
            <a:r>
              <a:rPr kumimoji="1" lang="zh-CN" altLang="en-US" dirty="0">
                <a:ea typeface="Microsoft YaHei" panose="020B0503020204020204" pitchFamily="34" charset="-122"/>
              </a:rPr>
              <a:t>的策略</a:t>
            </a:r>
            <a:r>
              <a:rPr kumimoji="1" lang="en-US" altLang="zh-CN" dirty="0">
                <a:ea typeface="Microsoft YaHei" panose="020B0503020204020204" pitchFamily="34" charset="-122"/>
              </a:rPr>
              <a:t>, </a:t>
            </a:r>
            <a:r>
              <a:rPr kumimoji="1" lang="zh-CN" altLang="en-US" dirty="0">
                <a:ea typeface="Microsoft YaHei" panose="020B0503020204020204" pitchFamily="34" charset="-122"/>
              </a:rPr>
              <a:t>即在我们关心的区域人为地多采样数据，来缓解高维空间带来的这一问题</a:t>
            </a:r>
          </a:p>
        </p:txBody>
      </p:sp>
    </p:spTree>
    <p:extLst>
      <p:ext uri="{BB962C8B-B14F-4D97-AF65-F5344CB8AC3E}">
        <p14:creationId xmlns:p14="http://schemas.microsoft.com/office/powerpoint/2010/main" val="284622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距离的集中效应 </a:t>
            </a:r>
          </a:p>
          <a:p>
            <a:r>
              <a:rPr lang="zh-CN" altLang="en-US" b="1" dirty="0"/>
              <a:t> </a:t>
            </a:r>
          </a:p>
        </p:txBody>
      </p:sp>
      <p:pic>
        <p:nvPicPr>
          <p:cNvPr id="4" name="图片 3">
            <a:extLst>
              <a:ext uri="{FF2B5EF4-FFF2-40B4-BE49-F238E27FC236}">
                <a16:creationId xmlns:a16="http://schemas.microsoft.com/office/drawing/2014/main" id="{AAB7F0DC-9D0D-14AE-EF5B-ACD52938180B}"/>
              </a:ext>
            </a:extLst>
          </p:cNvPr>
          <p:cNvPicPr>
            <a:picLocks noChangeAspect="1"/>
          </p:cNvPicPr>
          <p:nvPr/>
        </p:nvPicPr>
        <p:blipFill>
          <a:blip r:embed="rId2"/>
          <a:stretch>
            <a:fillRect/>
          </a:stretch>
        </p:blipFill>
        <p:spPr>
          <a:xfrm>
            <a:off x="265043" y="3104445"/>
            <a:ext cx="9223514" cy="3149493"/>
          </a:xfrm>
          <a:prstGeom prst="rect">
            <a:avLst/>
          </a:prstGeom>
        </p:spPr>
      </p:pic>
      <p:sp>
        <p:nvSpPr>
          <p:cNvPr id="5" name="文本框 4">
            <a:extLst>
              <a:ext uri="{FF2B5EF4-FFF2-40B4-BE49-F238E27FC236}">
                <a16:creationId xmlns:a16="http://schemas.microsoft.com/office/drawing/2014/main" id="{F1B42890-D789-24B6-C0DB-34602DECCC37}"/>
              </a:ext>
            </a:extLst>
          </p:cNvPr>
          <p:cNvSpPr txBox="1"/>
          <p:nvPr/>
        </p:nvSpPr>
        <p:spPr>
          <a:xfrm>
            <a:off x="265043" y="1292475"/>
            <a:ext cx="7685565" cy="369332"/>
          </a:xfrm>
          <a:prstGeom prst="rect">
            <a:avLst/>
          </a:prstGeom>
          <a:noFill/>
        </p:spPr>
        <p:txBody>
          <a:bodyPr wrap="none" rtlCol="0">
            <a:spAutoFit/>
          </a:bodyPr>
          <a:lstStyle/>
          <a:p>
            <a:r>
              <a:rPr lang="zh-CN" altLang="en-US" sz="1800" dirty="0">
                <a:effectLst/>
                <a:latin typeface="Microsoft YaHei" panose="020B0503020204020204" pitchFamily="34" charset="-122"/>
                <a:ea typeface="Microsoft YaHei" panose="020B0503020204020204" pitchFamily="34" charset="-122"/>
              </a:rPr>
              <a:t>在 </a:t>
            </a:r>
            <a:r>
              <a:rPr lang="en" altLang="zh-CN" sz="1800" dirty="0">
                <a:effectLst/>
                <a:latin typeface="Microsoft YaHei" panose="020B0503020204020204" pitchFamily="34" charset="-122"/>
                <a:ea typeface="Microsoft YaHei" panose="020B0503020204020204" pitchFamily="34" charset="-122"/>
              </a:rPr>
              <a:t>d </a:t>
            </a:r>
            <a:r>
              <a:rPr lang="zh-CN" altLang="en-US" sz="1800" dirty="0">
                <a:effectLst/>
                <a:latin typeface="Microsoft YaHei" panose="020B0503020204020204" pitchFamily="34" charset="-122"/>
                <a:ea typeface="Microsoft YaHei" panose="020B0503020204020204" pitchFamily="34" charset="-122"/>
              </a:rPr>
              <a:t>维单位球内随机采样两个点 </a:t>
            </a:r>
            <a:r>
              <a:rPr lang="en" altLang="zh-CN" sz="1800" dirty="0">
                <a:effectLst/>
                <a:latin typeface="Microsoft YaHei" panose="020B0503020204020204" pitchFamily="34" charset="-122"/>
                <a:ea typeface="Microsoft YaHei" panose="020B0503020204020204" pitchFamily="34" charset="-122"/>
              </a:rPr>
              <a:t>x </a:t>
            </a:r>
            <a:r>
              <a:rPr lang="zh-CN" altLang="en-US" sz="1800" dirty="0">
                <a:effectLst/>
                <a:latin typeface="Microsoft YaHei" panose="020B0503020204020204" pitchFamily="34" charset="-122"/>
                <a:ea typeface="Microsoft YaHei" panose="020B0503020204020204" pitchFamily="34" charset="-122"/>
              </a:rPr>
              <a:t>和 </a:t>
            </a:r>
            <a:r>
              <a:rPr lang="en" altLang="zh-CN" sz="1800" dirty="0">
                <a:effectLst/>
                <a:latin typeface="Microsoft YaHei" panose="020B0503020204020204" pitchFamily="34" charset="-122"/>
                <a:ea typeface="Microsoft YaHei" panose="020B0503020204020204" pitchFamily="34" charset="-122"/>
              </a:rPr>
              <a:t>y, </a:t>
            </a:r>
            <a:r>
              <a:rPr lang="zh-CN" altLang="en-US" sz="1800" dirty="0">
                <a:effectLst/>
                <a:latin typeface="Microsoft YaHei" panose="020B0503020204020204" pitchFamily="34" charset="-122"/>
                <a:ea typeface="Microsoft YaHei" panose="020B0503020204020204" pitchFamily="34" charset="-122"/>
              </a:rPr>
              <a:t>它们之间的欧氏距离可以表示为</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92C11B51-23C5-5016-9B52-09DE8AD75C52}"/>
              </a:ext>
            </a:extLst>
          </p:cNvPr>
          <p:cNvPicPr>
            <a:picLocks noChangeAspect="1"/>
          </p:cNvPicPr>
          <p:nvPr/>
        </p:nvPicPr>
        <p:blipFill>
          <a:blip r:embed="rId3"/>
          <a:stretch>
            <a:fillRect/>
          </a:stretch>
        </p:blipFill>
        <p:spPr>
          <a:xfrm>
            <a:off x="2596772" y="1798926"/>
            <a:ext cx="4013200" cy="1168400"/>
          </a:xfrm>
          <a:prstGeom prst="rect">
            <a:avLst/>
          </a:prstGeom>
        </p:spPr>
      </p:pic>
      <p:pic>
        <p:nvPicPr>
          <p:cNvPr id="3074" name="Picture 2" descr="random generation - How to generate uniformly distributed points on the  surface of the 3-d unit sphere? - Cross Validated">
            <a:extLst>
              <a:ext uri="{FF2B5EF4-FFF2-40B4-BE49-F238E27FC236}">
                <a16:creationId xmlns:a16="http://schemas.microsoft.com/office/drawing/2014/main" id="{3E537734-5520-5F0C-9048-066192A1D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9594" y="688839"/>
            <a:ext cx="2627519" cy="27638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BC86E06-6218-C4AE-A3A5-8C0F0B61619C}"/>
                  </a:ext>
                </a:extLst>
              </p:cNvPr>
              <p:cNvSpPr txBox="1"/>
              <p:nvPr/>
            </p:nvSpPr>
            <p:spPr>
              <a:xfrm>
                <a:off x="490330" y="6391057"/>
                <a:ext cx="7675499" cy="411651"/>
              </a:xfrm>
              <a:prstGeom prst="rect">
                <a:avLst/>
              </a:prstGeom>
              <a:noFill/>
            </p:spPr>
            <p:txBody>
              <a:bodyPr wrap="none" rtlCol="0">
                <a:spAutoFit/>
              </a:bodyPr>
              <a:lstStyle/>
              <a:p>
                <a:pPr algn="l">
                  <a:lnSpc>
                    <a:spcPct val="125000"/>
                  </a:lnSpc>
                </a:pPr>
                <a14:m>
                  <m:oMath xmlns:m="http://schemas.openxmlformats.org/officeDocument/2006/math">
                    <m:r>
                      <a:rPr kumimoji="1" lang="zh-CN" altLang="en-US" i="1" smtClean="0">
                        <a:latin typeface="Cambria Math" panose="02040503050406030204" pitchFamily="18" charset="0"/>
                        <a:ea typeface="Microsoft YaHei" panose="020B0503020204020204" pitchFamily="34" charset="-122"/>
                      </a:rPr>
                      <m:t>⟹</m:t>
                    </m:r>
                  </m:oMath>
                </a14:m>
                <a:r>
                  <a:rPr kumimoji="1" lang="zh-CN" altLang="en-US" dirty="0">
                    <a:ea typeface="Microsoft YaHei" panose="020B0503020204020204" pitchFamily="34" charset="-122"/>
                  </a:rPr>
                  <a:t> 一些基于距离的机器学习算法在高维很可能失效，例如 </a:t>
                </a:r>
                <a:r>
                  <a:rPr kumimoji="1" lang="en-US" altLang="zh-CN" b="1" dirty="0">
                    <a:solidFill>
                      <a:srgbClr val="FF0000"/>
                    </a:solidFill>
                    <a:ea typeface="Microsoft YaHei" panose="020B0503020204020204" pitchFamily="34" charset="-122"/>
                  </a:rPr>
                  <a:t>KNN</a:t>
                </a:r>
                <a:r>
                  <a:rPr kumimoji="1" lang="zh-CN" altLang="en-US" b="1" dirty="0">
                    <a:solidFill>
                      <a:srgbClr val="FF0000"/>
                    </a:solidFill>
                    <a:ea typeface="Microsoft YaHei" panose="020B0503020204020204" pitchFamily="34" charset="-122"/>
                  </a:rPr>
                  <a:t> 最近邻</a:t>
                </a:r>
                <a:r>
                  <a:rPr kumimoji="1" lang="zh-CN" altLang="en-US" dirty="0">
                    <a:ea typeface="Microsoft YaHei" panose="020B0503020204020204" pitchFamily="34" charset="-122"/>
                  </a:rPr>
                  <a:t>方法</a:t>
                </a:r>
              </a:p>
            </p:txBody>
          </p:sp>
        </mc:Choice>
        <mc:Fallback xmlns="">
          <p:sp>
            <p:nvSpPr>
              <p:cNvPr id="3" name="文本框 2">
                <a:extLst>
                  <a:ext uri="{FF2B5EF4-FFF2-40B4-BE49-F238E27FC236}">
                    <a16:creationId xmlns:a16="http://schemas.microsoft.com/office/drawing/2014/main" id="{1BC86E06-6218-C4AE-A3A5-8C0F0B61619C}"/>
                  </a:ext>
                </a:extLst>
              </p:cNvPr>
              <p:cNvSpPr txBox="1">
                <a:spLocks noRot="1" noChangeAspect="1" noMove="1" noResize="1" noEditPoints="1" noAdjustHandles="1" noChangeArrowheads="1" noChangeShapeType="1" noTextEdit="1"/>
              </p:cNvSpPr>
              <p:nvPr/>
            </p:nvSpPr>
            <p:spPr>
              <a:xfrm>
                <a:off x="490330" y="6391057"/>
                <a:ext cx="7675499" cy="411651"/>
              </a:xfrm>
              <a:prstGeom prst="rect">
                <a:avLst/>
              </a:prstGeom>
              <a:blipFill>
                <a:blip r:embed="rId5"/>
                <a:stretch>
                  <a:fillRect r="-495" b="-212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8475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 </a:t>
            </a:r>
          </a:p>
        </p:txBody>
      </p:sp>
      <p:pic>
        <p:nvPicPr>
          <p:cNvPr id="3" name="图片 2">
            <a:extLst>
              <a:ext uri="{FF2B5EF4-FFF2-40B4-BE49-F238E27FC236}">
                <a16:creationId xmlns:a16="http://schemas.microsoft.com/office/drawing/2014/main" id="{F59B94F8-876D-2CA7-C03A-4DDAE3244BB7}"/>
              </a:ext>
            </a:extLst>
          </p:cNvPr>
          <p:cNvPicPr>
            <a:picLocks noChangeAspect="1"/>
          </p:cNvPicPr>
          <p:nvPr/>
        </p:nvPicPr>
        <p:blipFill>
          <a:blip r:embed="rId2"/>
          <a:stretch>
            <a:fillRect/>
          </a:stretch>
        </p:blipFill>
        <p:spPr>
          <a:xfrm>
            <a:off x="311082" y="2776331"/>
            <a:ext cx="10167630" cy="3372677"/>
          </a:xfrm>
          <a:prstGeom prst="rect">
            <a:avLst/>
          </a:prstGeom>
        </p:spPr>
      </p:pic>
      <p:sp>
        <p:nvSpPr>
          <p:cNvPr id="5" name="Title 1">
            <a:extLst>
              <a:ext uri="{FF2B5EF4-FFF2-40B4-BE49-F238E27FC236}">
                <a16:creationId xmlns:a16="http://schemas.microsoft.com/office/drawing/2014/main" id="{EBCF0607-A12C-70A9-E2E4-4FF20D7BC5A8}"/>
              </a:ext>
            </a:extLst>
          </p:cNvPr>
          <p:cNvSpPr txBox="1">
            <a:spLocks/>
          </p:cNvSpPr>
          <p:nvPr/>
        </p:nvSpPr>
        <p:spPr>
          <a:xfrm>
            <a:off x="417443" y="3379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正交性 </a:t>
            </a:r>
          </a:p>
          <a:p>
            <a:r>
              <a:rPr lang="zh-CN" altLang="en-US" b="1" dirty="0"/>
              <a:t> </a:t>
            </a:r>
          </a:p>
        </p:txBody>
      </p:sp>
      <p:sp>
        <p:nvSpPr>
          <p:cNvPr id="6" name="文本框 5">
            <a:extLst>
              <a:ext uri="{FF2B5EF4-FFF2-40B4-BE49-F238E27FC236}">
                <a16:creationId xmlns:a16="http://schemas.microsoft.com/office/drawing/2014/main" id="{38595857-0822-B3D4-8FDF-F8454EA753F9}"/>
              </a:ext>
            </a:extLst>
          </p:cNvPr>
          <p:cNvSpPr txBox="1"/>
          <p:nvPr/>
        </p:nvSpPr>
        <p:spPr>
          <a:xfrm>
            <a:off x="563739" y="1209516"/>
            <a:ext cx="8201732" cy="753220"/>
          </a:xfrm>
          <a:prstGeom prst="rect">
            <a:avLst/>
          </a:prstGeom>
          <a:noFill/>
        </p:spPr>
        <p:txBody>
          <a:bodyPr wrap="none" rtlCol="0">
            <a:spAutoFit/>
          </a:bodyPr>
          <a:lstStyle/>
          <a:p>
            <a:pPr>
              <a:lnSpc>
                <a:spcPct val="125000"/>
              </a:lnSpc>
            </a:pPr>
            <a:r>
              <a:rPr lang="zh-CN" altLang="en-US" sz="1800" dirty="0">
                <a:effectLst/>
                <a:latin typeface="Microsoft YaHei" panose="020B0503020204020204" pitchFamily="34" charset="-122"/>
                <a:ea typeface="Microsoft YaHei" panose="020B0503020204020204" pitchFamily="34" charset="-122"/>
              </a:rPr>
              <a:t>在 </a:t>
            </a:r>
            <a:r>
              <a:rPr lang="en" altLang="zh-CN" sz="1800" dirty="0">
                <a:effectLst/>
                <a:latin typeface="Microsoft YaHei" panose="020B0503020204020204" pitchFamily="34" charset="-122"/>
                <a:ea typeface="Microsoft YaHei" panose="020B0503020204020204" pitchFamily="34" charset="-122"/>
              </a:rPr>
              <a:t>d </a:t>
            </a:r>
            <a:r>
              <a:rPr lang="zh-CN" altLang="en-US" sz="1800" dirty="0">
                <a:effectLst/>
                <a:latin typeface="Microsoft YaHei" panose="020B0503020204020204" pitchFamily="34" charset="-122"/>
                <a:ea typeface="Microsoft YaHei" panose="020B0503020204020204" pitchFamily="34" charset="-122"/>
              </a:rPr>
              <a:t>维单位球内随机采样两个点 </a:t>
            </a:r>
            <a:r>
              <a:rPr lang="en" altLang="zh-CN" sz="1800" dirty="0">
                <a:effectLst/>
                <a:latin typeface="Microsoft YaHei" panose="020B0503020204020204" pitchFamily="34" charset="-122"/>
                <a:ea typeface="Microsoft YaHei" panose="020B0503020204020204" pitchFamily="34" charset="-122"/>
              </a:rPr>
              <a:t>x </a:t>
            </a:r>
            <a:r>
              <a:rPr lang="zh-CN" altLang="en-US" sz="1800" dirty="0">
                <a:effectLst/>
                <a:latin typeface="Microsoft YaHei" panose="020B0503020204020204" pitchFamily="34" charset="-122"/>
                <a:ea typeface="Microsoft YaHei" panose="020B0503020204020204" pitchFamily="34" charset="-122"/>
              </a:rPr>
              <a:t>和 </a:t>
            </a:r>
            <a:r>
              <a:rPr lang="en" altLang="zh-CN" sz="1800" dirty="0">
                <a:effectLst/>
                <a:latin typeface="Microsoft YaHei" panose="020B0503020204020204" pitchFamily="34" charset="-122"/>
                <a:ea typeface="Microsoft YaHei" panose="020B0503020204020204" pitchFamily="34" charset="-122"/>
              </a:rPr>
              <a:t>y, </a:t>
            </a:r>
            <a:r>
              <a:rPr lang="zh-CN" altLang="en-US" sz="1800" dirty="0">
                <a:effectLst/>
                <a:latin typeface="Microsoft YaHei" panose="020B0503020204020204" pitchFamily="34" charset="-122"/>
                <a:ea typeface="Microsoft YaHei" panose="020B0503020204020204" pitchFamily="34" charset="-122"/>
              </a:rPr>
              <a:t>它 们之间的夹角 </a:t>
            </a:r>
            <a:r>
              <a:rPr lang="el-GR" altLang="zh-CN" sz="1800" dirty="0">
                <a:effectLst/>
                <a:latin typeface="Microsoft YaHei" panose="020B0503020204020204" pitchFamily="34" charset="-122"/>
                <a:ea typeface="Microsoft YaHei" panose="020B0503020204020204" pitchFamily="34" charset="-122"/>
              </a:rPr>
              <a:t>θ </a:t>
            </a:r>
            <a:r>
              <a:rPr lang="zh-CN" altLang="en-US" sz="1800" dirty="0">
                <a:effectLst/>
                <a:latin typeface="Microsoft YaHei" panose="020B0503020204020204" pitchFamily="34" charset="-122"/>
                <a:ea typeface="Microsoft YaHei" panose="020B0503020204020204" pitchFamily="34" charset="-122"/>
              </a:rPr>
              <a:t>可以通过点积计算</a:t>
            </a:r>
            <a:r>
              <a:rPr lang="en-US" altLang="zh-CN" sz="1800"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a:p>
            <a:pPr algn="l">
              <a:lnSpc>
                <a:spcPct val="125000"/>
              </a:lnSpc>
            </a:pPr>
            <a:endParaRPr kumimoji="1" lang="zh-CN" altLang="en-US"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4D18860E-63E2-D0CE-7C40-6096423A6BFE}"/>
              </a:ext>
            </a:extLst>
          </p:cNvPr>
          <p:cNvPicPr>
            <a:picLocks noChangeAspect="1"/>
          </p:cNvPicPr>
          <p:nvPr/>
        </p:nvPicPr>
        <p:blipFill>
          <a:blip r:embed="rId3"/>
          <a:stretch>
            <a:fillRect/>
          </a:stretch>
        </p:blipFill>
        <p:spPr>
          <a:xfrm>
            <a:off x="2683909" y="1572222"/>
            <a:ext cx="2781300" cy="105410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449FD1F-7A76-A440-81F3-DAED67B79C36}"/>
                  </a:ext>
                </a:extLst>
              </p:cNvPr>
              <p:cNvSpPr txBox="1"/>
              <p:nvPr/>
            </p:nvSpPr>
            <p:spPr>
              <a:xfrm>
                <a:off x="311082" y="6335404"/>
                <a:ext cx="10759677" cy="369332"/>
              </a:xfrm>
              <a:prstGeom prst="rect">
                <a:avLst/>
              </a:prstGeom>
              <a:noFill/>
            </p:spPr>
            <p:txBody>
              <a:bodyPr wrap="none" rtlCol="0">
                <a:spAutoFit/>
              </a:bodyPr>
              <a:lstStyle/>
              <a:p>
                <a14:m>
                  <m:oMath xmlns:m="http://schemas.openxmlformats.org/officeDocument/2006/math">
                    <m:r>
                      <a:rPr lang="zh-CN" altLang="en-US" sz="1800" i="1" smtClean="0">
                        <a:effectLst/>
                        <a:latin typeface="Cambria Math" panose="02040503050406030204" pitchFamily="18" charset="0"/>
                        <a:ea typeface="Microsoft YaHei" panose="020B0503020204020204" pitchFamily="34" charset="-122"/>
                      </a:rPr>
                      <m:t>⟹</m:t>
                    </m:r>
                  </m:oMath>
                </a14:m>
                <a:r>
                  <a:rPr lang="zh-CN" altLang="en-US" sz="1800" dirty="0">
                    <a:effectLst/>
                    <a:latin typeface="Microsoft YaHei" panose="020B0503020204020204" pitchFamily="34" charset="-122"/>
                    <a:ea typeface="Microsoft YaHei" panose="020B0503020204020204" pitchFamily="34" charset="-122"/>
                  </a:rPr>
                  <a:t> 当我们做随机投影时（自然语言处理中的</a:t>
                </a:r>
                <a:r>
                  <a:rPr lang="en-US" altLang="zh-CN" sz="1800" dirty="0">
                    <a:effectLst/>
                    <a:latin typeface="Microsoft YaHei" panose="020B0503020204020204" pitchFamily="34" charset="-122"/>
                    <a:ea typeface="Microsoft YaHei" panose="020B0503020204020204" pitchFamily="34" charset="-122"/>
                  </a:rPr>
                  <a:t>Embedding</a:t>
                </a:r>
                <a:r>
                  <a:rPr lang="zh-CN" altLang="en-US" sz="1800" dirty="0">
                    <a:effectLst/>
                    <a:latin typeface="Microsoft YaHei" panose="020B0503020204020204" pitchFamily="34" charset="-122"/>
                    <a:ea typeface="Microsoft YaHei" panose="020B0503020204020204" pitchFamily="34" charset="-122"/>
                  </a:rPr>
                  <a:t> 层）</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随机选取的投影向量很可能是</a:t>
                </a:r>
                <a:r>
                  <a:rPr lang="zh-CN" altLang="en-US" sz="1800" b="1" dirty="0">
                    <a:solidFill>
                      <a:srgbClr val="FF0000"/>
                    </a:solidFill>
                    <a:effectLst/>
                    <a:latin typeface="Microsoft YaHei" panose="020B0503020204020204" pitchFamily="34" charset="-122"/>
                    <a:ea typeface="Microsoft YaHei" panose="020B0503020204020204" pitchFamily="34" charset="-122"/>
                  </a:rPr>
                  <a:t>近似正交</a:t>
                </a:r>
                <a:r>
                  <a:rPr lang="zh-CN" altLang="en-US" sz="1800" dirty="0">
                    <a:effectLst/>
                    <a:latin typeface="Microsoft YaHei" panose="020B0503020204020204" pitchFamily="34" charset="-122"/>
                    <a:ea typeface="Microsoft YaHei" panose="020B0503020204020204" pitchFamily="34" charset="-122"/>
                  </a:rPr>
                  <a:t>的</a:t>
                </a:r>
                <a:r>
                  <a:rPr lang="en-US" altLang="zh-CN" sz="1800" dirty="0">
                    <a:effectLst/>
                    <a:latin typeface="Microsoft YaHei" panose="020B0503020204020204" pitchFamily="34" charset="-122"/>
                    <a:ea typeface="Microsoft YaHei" panose="020B0503020204020204" pitchFamily="34" charset="-122"/>
                  </a:rPr>
                  <a:t> </a:t>
                </a:r>
                <a:endParaRPr lang="zh-CN" altLang="en-US" dirty="0">
                  <a:effectLst/>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2449FD1F-7A76-A440-81F3-DAED67B79C36}"/>
                  </a:ext>
                </a:extLst>
              </p:cNvPr>
              <p:cNvSpPr txBox="1">
                <a:spLocks noRot="1" noChangeAspect="1" noMove="1" noResize="1" noEditPoints="1" noAdjustHandles="1" noChangeArrowheads="1" noChangeShapeType="1" noTextEdit="1"/>
              </p:cNvSpPr>
              <p:nvPr/>
            </p:nvSpPr>
            <p:spPr>
              <a:xfrm>
                <a:off x="311082" y="6335404"/>
                <a:ext cx="10759677" cy="369332"/>
              </a:xfrm>
              <a:prstGeom prst="rect">
                <a:avLst/>
              </a:prstGeom>
              <a:blipFill>
                <a:blip r:embed="rId4"/>
                <a:stretch>
                  <a:fillRect t="-6667" b="-23333"/>
                </a:stretch>
              </a:blipFill>
            </p:spPr>
            <p:txBody>
              <a:bodyPr/>
              <a:lstStyle/>
              <a:p>
                <a:r>
                  <a:rPr lang="zh-CN" altLang="en-US">
                    <a:noFill/>
                  </a:rPr>
                  <a:t> </a:t>
                </a:r>
              </a:p>
            </p:txBody>
          </p:sp>
        </mc:Fallback>
      </mc:AlternateContent>
      <p:pic>
        <p:nvPicPr>
          <p:cNvPr id="4" name="Picture 2" descr="random generation - How to generate uniformly distributed points on the  surface of the 3-d unit sphere? - Cross Validated">
            <a:extLst>
              <a:ext uri="{FF2B5EF4-FFF2-40B4-BE49-F238E27FC236}">
                <a16:creationId xmlns:a16="http://schemas.microsoft.com/office/drawing/2014/main" id="{3E0AE19B-3E02-766D-C6CA-A5DD7F8434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9438" y="153264"/>
            <a:ext cx="2627519" cy="276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252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理解距离的集中效应与正交性 </a:t>
            </a:r>
          </a:p>
          <a:p>
            <a:r>
              <a:rPr lang="zh-CN" altLang="en-US" b="1" dirty="0"/>
              <a:t> </a:t>
            </a:r>
          </a:p>
        </p:txBody>
      </p:sp>
      <p:pic>
        <p:nvPicPr>
          <p:cNvPr id="3" name="图片 2">
            <a:extLst>
              <a:ext uri="{FF2B5EF4-FFF2-40B4-BE49-F238E27FC236}">
                <a16:creationId xmlns:a16="http://schemas.microsoft.com/office/drawing/2014/main" id="{5BFCAE13-4108-C902-573E-5FA8FD60F476}"/>
              </a:ext>
            </a:extLst>
          </p:cNvPr>
          <p:cNvPicPr>
            <a:picLocks noChangeAspect="1"/>
          </p:cNvPicPr>
          <p:nvPr/>
        </p:nvPicPr>
        <p:blipFill>
          <a:blip r:embed="rId2"/>
          <a:stretch>
            <a:fillRect/>
          </a:stretch>
        </p:blipFill>
        <p:spPr>
          <a:xfrm>
            <a:off x="805068" y="2753685"/>
            <a:ext cx="9955697" cy="373203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A0C0C54-7A8E-8D06-0AC8-12DEC14A48CA}"/>
                  </a:ext>
                </a:extLst>
              </p:cNvPr>
              <p:cNvSpPr txBox="1"/>
              <p:nvPr/>
            </p:nvSpPr>
            <p:spPr>
              <a:xfrm>
                <a:off x="265043" y="1137721"/>
                <a:ext cx="11145078" cy="1798121"/>
              </a:xfrm>
              <a:prstGeom prst="rect">
                <a:avLst/>
              </a:prstGeom>
              <a:noFill/>
            </p:spPr>
            <p:txBody>
              <a:bodyPr wrap="square" rtlCol="0">
                <a:spAutoFit/>
              </a:bodyPr>
              <a:lstStyle/>
              <a:p>
                <a:pPr>
                  <a:lnSpc>
                    <a:spcPct val="125000"/>
                  </a:lnSpc>
                </a:pPr>
                <a:r>
                  <a:rPr lang="zh-CN" altLang="en-US" b="1" dirty="0">
                    <a:solidFill>
                      <a:srgbClr val="FF0000"/>
                    </a:solidFill>
                    <a:latin typeface="Microsoft YaHei" panose="020B0503020204020204" pitchFamily="34" charset="-122"/>
                    <a:ea typeface="Microsoft YaHei" panose="020B0503020204020204" pitchFamily="34" charset="-122"/>
                  </a:rPr>
                  <a:t>体积集中在表面：</a:t>
                </a:r>
                <a:r>
                  <a:rPr lang="zh-CN" altLang="en-US" sz="1800" dirty="0">
                    <a:effectLst/>
                    <a:latin typeface="Microsoft YaHei" panose="020B0503020204020204" pitchFamily="34" charset="-122"/>
                    <a:ea typeface="Microsoft YaHei" panose="020B0503020204020204" pitchFamily="34" charset="-122"/>
                  </a:rPr>
                  <a:t>至少有 </a:t>
                </a:r>
                <a14:m>
                  <m:oMath xmlns:m="http://schemas.openxmlformats.org/officeDocument/2006/math">
                    <m:r>
                      <a:rPr lang="en-US" altLang="zh-CN" sz="1800" b="0" i="1" smtClean="0">
                        <a:effectLst/>
                        <a:latin typeface="Cambria Math" panose="02040503050406030204" pitchFamily="18" charset="0"/>
                        <a:ea typeface="Microsoft YaHei" panose="020B0503020204020204" pitchFamily="34" charset="-122"/>
                      </a:rPr>
                      <m:t>1−</m:t>
                    </m:r>
                    <m:sSup>
                      <m:sSupPr>
                        <m:ctrlPr>
                          <a:rPr lang="en-US" altLang="zh-CN" b="0" i="1" smtClean="0">
                            <a:latin typeface="Cambria Math" panose="02040503050406030204" pitchFamily="18" charset="0"/>
                            <a:ea typeface="Microsoft YaHei" panose="020B0503020204020204" pitchFamily="34" charset="-122"/>
                          </a:rPr>
                        </m:ctrlPr>
                      </m:sSupPr>
                      <m:e>
                        <m:r>
                          <m:rPr>
                            <m:sty m:val="p"/>
                          </m:rPr>
                          <a:rPr lang="en-US" altLang="zh-CN" i="1">
                            <a:latin typeface="Cambria Math" panose="02040503050406030204" pitchFamily="18" charset="0"/>
                            <a:ea typeface="Microsoft YaHei" panose="020B0503020204020204" pitchFamily="34" charset="-122"/>
                          </a:rPr>
                          <m:t>e</m:t>
                        </m:r>
                      </m:e>
                      <m:sup>
                        <m:r>
                          <a:rPr lang="en-US" altLang="zh-CN" b="0" i="1" smtClean="0">
                            <a:latin typeface="Cambria Math" panose="02040503050406030204" pitchFamily="18" charset="0"/>
                            <a:ea typeface="Microsoft YaHei" panose="020B0503020204020204" pitchFamily="34" charset="-122"/>
                          </a:rPr>
                          <m:t>−</m:t>
                        </m:r>
                        <m:r>
                          <a:rPr lang="en-US" altLang="zh-CN" b="0" i="1" smtClean="0">
                            <a:latin typeface="Cambria Math" panose="02040503050406030204" pitchFamily="18" charset="0"/>
                            <a:ea typeface="Microsoft YaHei" panose="020B0503020204020204" pitchFamily="34" charset="-122"/>
                          </a:rPr>
                          <m:t>𝜀</m:t>
                        </m:r>
                        <m:r>
                          <a:rPr lang="en-US" altLang="zh-CN" b="0" i="1" smtClean="0">
                            <a:latin typeface="Cambria Math" panose="02040503050406030204" pitchFamily="18" charset="0"/>
                            <a:ea typeface="Microsoft YaHei" panose="020B0503020204020204" pitchFamily="34" charset="-122"/>
                          </a:rPr>
                          <m:t>𝑑</m:t>
                        </m:r>
                      </m:sup>
                    </m:sSup>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比例的体积集中在单位球的边缘一小块厚度为 </a:t>
                </a:r>
                <a:r>
                  <a:rPr lang="el-GR" altLang="zh-CN" sz="1800" dirty="0">
                    <a:effectLst/>
                    <a:latin typeface="Microsoft YaHei" panose="020B0503020204020204" pitchFamily="34" charset="-122"/>
                    <a:ea typeface="Microsoft YaHei" panose="020B0503020204020204" pitchFamily="34" charset="-122"/>
                  </a:rPr>
                  <a:t>ε </a:t>
                </a:r>
                <a:r>
                  <a:rPr lang="zh-CN" altLang="en-US" sz="1800" dirty="0">
                    <a:effectLst/>
                    <a:latin typeface="Microsoft YaHei" panose="020B0503020204020204" pitchFamily="34" charset="-122"/>
                    <a:ea typeface="Microsoft YaHei" panose="020B0503020204020204" pitchFamily="34" charset="-122"/>
                  </a:rPr>
                  <a:t>的球壳中</a:t>
                </a:r>
                <a:endParaRPr lang="en-US" altLang="zh-CN" dirty="0">
                  <a:latin typeface="Microsoft YaHei" panose="020B0503020204020204" pitchFamily="34" charset="-122"/>
                  <a:ea typeface="Microsoft YaHei" panose="020B0503020204020204" pitchFamily="34" charset="-122"/>
                </a:endParaRPr>
              </a:p>
              <a:p>
                <a:pPr>
                  <a:lnSpc>
                    <a:spcPct val="125000"/>
                  </a:lnSpc>
                </a:pPr>
                <a14:m>
                  <m:oMath xmlns:m="http://schemas.openxmlformats.org/officeDocument/2006/math">
                    <m:r>
                      <a:rPr lang="zh-CN" altLang="en-US" sz="1800" i="1" smtClean="0">
                        <a:effectLst/>
                        <a:latin typeface="Cambria Math" panose="02040503050406030204" pitchFamily="18" charset="0"/>
                        <a:ea typeface="Microsoft YaHei" panose="020B0503020204020204" pitchFamily="34" charset="-122"/>
                      </a:rPr>
                      <m:t>⟹</m:t>
                    </m:r>
                  </m:oMath>
                </a14:m>
                <a:r>
                  <a:rPr lang="zh-CN" altLang="en-US" sz="1800" dirty="0">
                    <a:effectLst/>
                    <a:latin typeface="Microsoft YaHei" panose="020B0503020204020204" pitchFamily="34" charset="-122"/>
                    <a:ea typeface="Microsoft YaHei" panose="020B0503020204020204" pitchFamily="34" charset="-122"/>
                  </a:rPr>
                  <a:t> 高维单位球的大部分体积集中在接近边界的宽度为 </a:t>
                </a:r>
                <a:r>
                  <a:rPr lang="en" altLang="zh-CN" sz="1800" dirty="0">
                    <a:effectLst/>
                    <a:latin typeface="Microsoft YaHei" panose="020B0503020204020204" pitchFamily="34" charset="-122"/>
                    <a:ea typeface="Microsoft YaHei" panose="020B0503020204020204" pitchFamily="34" charset="-122"/>
                  </a:rPr>
                  <a:t>O(1/d) </a:t>
                </a:r>
                <a:r>
                  <a:rPr lang="zh-CN" altLang="en-US" sz="1800" dirty="0">
                    <a:effectLst/>
                    <a:latin typeface="Microsoft YaHei" panose="020B0503020204020204" pitchFamily="34" charset="-122"/>
                    <a:ea typeface="Microsoft YaHei" panose="020B0503020204020204" pitchFamily="34" charset="-122"/>
                  </a:rPr>
                  <a:t>的球壳中 </a:t>
                </a:r>
                <a:endParaRPr lang="en-US" altLang="zh-CN" sz="1800" dirty="0">
                  <a:effectLst/>
                  <a:latin typeface="Microsoft YaHei" panose="020B0503020204020204" pitchFamily="34" charset="-122"/>
                  <a:ea typeface="Microsoft YaHei" panose="020B0503020204020204" pitchFamily="34" charset="-122"/>
                </a:endParaRPr>
              </a:p>
              <a:p>
                <a:pPr>
                  <a:lnSpc>
                    <a:spcPct val="125000"/>
                  </a:lnSpc>
                </a:pPr>
                <a:endParaRPr lang="en-US" altLang="zh-CN" dirty="0">
                  <a:latin typeface="Microsoft YaHei" panose="020B0503020204020204" pitchFamily="34" charset="-122"/>
                  <a:ea typeface="Microsoft YaHei" panose="020B0503020204020204" pitchFamily="34" charset="-122"/>
                </a:endParaRPr>
              </a:p>
              <a:p>
                <a:pPr>
                  <a:lnSpc>
                    <a:spcPct val="125000"/>
                  </a:lnSpc>
                </a:pPr>
                <a:r>
                  <a:rPr lang="zh-CN" altLang="en-US" b="1" dirty="0">
                    <a:solidFill>
                      <a:srgbClr val="FF0000"/>
                    </a:solidFill>
                    <a:latin typeface="Microsoft YaHei" panose="020B0503020204020204" pitchFamily="34" charset="-122"/>
                    <a:ea typeface="Microsoft YaHei" panose="020B0503020204020204" pitchFamily="34" charset="-122"/>
                  </a:rPr>
                  <a:t>体积集中在“赤道”：</a:t>
                </a:r>
                <a:r>
                  <a:rPr lang="zh-CN" altLang="en-US" sz="1800" dirty="0">
                    <a:effectLst/>
                    <a:latin typeface="Microsoft YaHei" panose="020B0503020204020204" pitchFamily="34" charset="-122"/>
                    <a:ea typeface="Microsoft YaHei" panose="020B0503020204020204" pitchFamily="34" charset="-122"/>
                  </a:rPr>
                  <a:t>对于单位球面上的任何向量 </a:t>
                </a:r>
                <a:r>
                  <a:rPr lang="en" altLang="zh-CN" sz="1800" dirty="0">
                    <a:effectLst/>
                    <a:latin typeface="Microsoft YaHei" panose="020B0503020204020204" pitchFamily="34" charset="-122"/>
                    <a:ea typeface="Microsoft YaHei" panose="020B0503020204020204" pitchFamily="34" charset="-122"/>
                  </a:rPr>
                  <a:t>v, </a:t>
                </a:r>
                <a:r>
                  <a:rPr lang="zh-CN" altLang="en-US" sz="1800" dirty="0">
                    <a:effectLst/>
                    <a:latin typeface="Microsoft YaHei" panose="020B0503020204020204" pitchFamily="34" charset="-122"/>
                    <a:ea typeface="Microsoft YaHei" panose="020B0503020204020204" pitchFamily="34" charset="-122"/>
                  </a:rPr>
                  <a:t>单位球中与该向量点积很小的点构成的集合占据了单位球的绝大部分体积</a:t>
                </a:r>
                <a:endParaRPr lang="zh-CN" altLang="en-US" dirty="0">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EA0C0C54-7A8E-8D06-0AC8-12DEC14A48CA}"/>
                  </a:ext>
                </a:extLst>
              </p:cNvPr>
              <p:cNvSpPr txBox="1">
                <a:spLocks noRot="1" noChangeAspect="1" noMove="1" noResize="1" noEditPoints="1" noAdjustHandles="1" noChangeArrowheads="1" noChangeShapeType="1" noTextEdit="1"/>
              </p:cNvSpPr>
              <p:nvPr/>
            </p:nvSpPr>
            <p:spPr>
              <a:xfrm>
                <a:off x="265043" y="1137721"/>
                <a:ext cx="11145078" cy="1798121"/>
              </a:xfrm>
              <a:prstGeom prst="rect">
                <a:avLst/>
              </a:prstGeom>
              <a:blipFill>
                <a:blip r:embed="rId3"/>
                <a:stretch>
                  <a:fillRect l="-455" b="-4196"/>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7EF6F619-A22B-2ABA-4B13-066FB084101A}"/>
              </a:ext>
            </a:extLst>
          </p:cNvPr>
          <p:cNvSpPr txBox="1"/>
          <p:nvPr/>
        </p:nvSpPr>
        <p:spPr>
          <a:xfrm>
            <a:off x="407262" y="6487804"/>
            <a:ext cx="10575234" cy="369332"/>
          </a:xfrm>
          <a:prstGeom prst="rect">
            <a:avLst/>
          </a:prstGeom>
          <a:noFill/>
        </p:spPr>
        <p:txBody>
          <a:bodyPr wrap="square" rtlCol="0">
            <a:spAutoFit/>
          </a:bodyPr>
          <a:lstStyle/>
          <a:p>
            <a:r>
              <a:rPr lang="en" altLang="zh-CN" sz="1800" dirty="0">
                <a:effectLst/>
                <a:latin typeface="LMRoman10-Regular-Identity-H"/>
              </a:rPr>
              <a:t>Blum, A., Hopcroft, J. &amp; Kannan, R. (2020), </a:t>
            </a:r>
            <a:r>
              <a:rPr lang="en" altLang="zh-CN" sz="1800" dirty="0">
                <a:effectLst/>
                <a:latin typeface="LMRoman10-Italic-Identity-H"/>
              </a:rPr>
              <a:t>High-Dimensional Space</a:t>
            </a:r>
            <a:r>
              <a:rPr lang="en" altLang="zh-CN" sz="1800" dirty="0">
                <a:effectLst/>
                <a:latin typeface="LMRoman10-Regular-Identity-H"/>
              </a:rPr>
              <a:t>, Cambridge University Press, p. 4</a:t>
            </a:r>
            <a:r>
              <a:rPr lang="en" altLang="zh-CN" sz="1800" dirty="0">
                <a:effectLst/>
                <a:latin typeface="FandolSong-Regular-Identity-H"/>
              </a:rPr>
              <a:t>–</a:t>
            </a:r>
            <a:r>
              <a:rPr lang="en" altLang="zh-CN" sz="1800" dirty="0">
                <a:effectLst/>
                <a:latin typeface="LMRoman10-Regular-Identity-H"/>
              </a:rPr>
              <a:t>28.</a:t>
            </a:r>
            <a:endParaRPr lang="en" altLang="zh-CN" dirty="0"/>
          </a:p>
        </p:txBody>
      </p:sp>
    </p:spTree>
    <p:extLst>
      <p:ext uri="{BB962C8B-B14F-4D97-AF65-F5344CB8AC3E}">
        <p14:creationId xmlns:p14="http://schemas.microsoft.com/office/powerpoint/2010/main" val="19470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高斯环带定理</a:t>
            </a:r>
            <a:br>
              <a:rPr lang="zh-CN" altLang="en-US" b="1" dirty="0"/>
            </a:br>
            <a:endParaRPr lang="zh-CN" altLang="en-US" b="1" dirty="0"/>
          </a:p>
          <a:p>
            <a:endParaRPr lang="zh-CN" altLang="en-US"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A028DF4-A579-A633-FD68-A4850855BA94}"/>
                  </a:ext>
                </a:extLst>
              </p:cNvPr>
              <p:cNvSpPr txBox="1"/>
              <p:nvPr/>
            </p:nvSpPr>
            <p:spPr>
              <a:xfrm>
                <a:off x="397566" y="1154453"/>
                <a:ext cx="9170504" cy="369332"/>
              </a:xfrm>
              <a:prstGeom prst="rect">
                <a:avLst/>
              </a:prstGeom>
              <a:noFill/>
            </p:spPr>
            <p:txBody>
              <a:bodyPr wrap="square">
                <a:spAutoFit/>
              </a:bodyPr>
              <a:lstStyle/>
              <a:p>
                <a:r>
                  <a:rPr lang="zh-CN" altLang="en-US" sz="1800" dirty="0">
                    <a:effectLst/>
                    <a:latin typeface="Microsoft YaHei" panose="020B0503020204020204" pitchFamily="34" charset="-122"/>
                    <a:ea typeface="Microsoft YaHei" panose="020B0503020204020204" pitchFamily="34" charset="-122"/>
                  </a:rPr>
                  <a:t>考虑一个具有单位协方差的 </a:t>
                </a:r>
                <a:r>
                  <a:rPr lang="en" altLang="zh-CN" sz="1800" dirty="0">
                    <a:effectLst/>
                    <a:latin typeface="Microsoft YaHei" panose="020B0503020204020204" pitchFamily="34" charset="-122"/>
                    <a:ea typeface="Microsoft YaHei" panose="020B0503020204020204" pitchFamily="34" charset="-122"/>
                  </a:rPr>
                  <a:t>d </a:t>
                </a:r>
                <a:r>
                  <a:rPr lang="zh-CN" altLang="en-US" sz="1800" dirty="0">
                    <a:effectLst/>
                    <a:latin typeface="Microsoft YaHei" panose="020B0503020204020204" pitchFamily="34" charset="-122"/>
                    <a:ea typeface="Microsoft YaHei" panose="020B0503020204020204" pitchFamily="34" charset="-122"/>
                  </a:rPr>
                  <a:t>维高斯分布 </a:t>
                </a:r>
                <a14:m>
                  <m:oMath xmlns:m="http://schemas.openxmlformats.org/officeDocument/2006/math">
                    <m:r>
                      <m:rPr>
                        <m:sty m:val="p"/>
                      </m:rPr>
                      <a:rPr lang="en-US" altLang="zh-CN" i="1" dirty="0">
                        <a:latin typeface="Cambria Math" panose="02040503050406030204" pitchFamily="18" charset="0"/>
                        <a:ea typeface="Microsoft YaHei" panose="020B0503020204020204" pitchFamily="34" charset="-122"/>
                      </a:rPr>
                      <m:t>N</m:t>
                    </m:r>
                    <m:r>
                      <a:rPr lang="en-US" altLang="zh-CN" b="0" i="1" dirty="0" smtClean="0">
                        <a:latin typeface="Cambria Math" panose="02040503050406030204" pitchFamily="18" charset="0"/>
                        <a:ea typeface="Microsoft YaHei" panose="020B0503020204020204" pitchFamily="34" charset="-122"/>
                      </a:rPr>
                      <m:t>(0, </m:t>
                    </m:r>
                    <m:sSub>
                      <m:sSubPr>
                        <m:ctrlPr>
                          <a:rPr lang="en-US" altLang="zh-CN" b="0" i="1" dirty="0" smtClean="0">
                            <a:latin typeface="Cambria Math" panose="02040503050406030204" pitchFamily="18" charset="0"/>
                            <a:ea typeface="Microsoft YaHei" panose="020B0503020204020204" pitchFamily="34" charset="-122"/>
                          </a:rPr>
                        </m:ctrlPr>
                      </m:sSubPr>
                      <m:e>
                        <m:r>
                          <a:rPr lang="en-US" altLang="zh-CN" b="0" i="1" dirty="0" smtClean="0">
                            <a:latin typeface="Cambria Math" panose="02040503050406030204" pitchFamily="18" charset="0"/>
                            <a:ea typeface="Microsoft YaHei" panose="020B0503020204020204" pitchFamily="34" charset="-122"/>
                          </a:rPr>
                          <m:t>𝐼</m:t>
                        </m:r>
                      </m:e>
                      <m:sub>
                        <m:r>
                          <a:rPr lang="en-US" altLang="zh-CN" b="0" i="1" dirty="0" smtClean="0">
                            <a:latin typeface="Cambria Math" panose="02040503050406030204" pitchFamily="18" charset="0"/>
                            <a:ea typeface="Microsoft YaHei" panose="020B0503020204020204" pitchFamily="34" charset="-122"/>
                          </a:rPr>
                          <m:t>𝑑</m:t>
                        </m:r>
                      </m:sub>
                    </m:sSub>
                    <m:r>
                      <a:rPr lang="en-US" altLang="zh-CN" b="0" i="1" dirty="0" smtClean="0">
                        <a:latin typeface="Cambria Math" panose="02040503050406030204" pitchFamily="18" charset="0"/>
                        <a:ea typeface="Microsoft YaHei" panose="020B0503020204020204" pitchFamily="34" charset="-122"/>
                      </a:rPr>
                      <m:t>)</m:t>
                    </m:r>
                  </m:oMath>
                </a14:m>
                <a:r>
                  <a:rPr lang="zh-CN" altLang="e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其概率密度函数为</a:t>
                </a:r>
                <a:r>
                  <a:rPr lang="en-US" altLang="zh-CN" sz="1800" dirty="0">
                    <a:effectLst/>
                    <a:latin typeface="Microsoft YaHei" panose="020B0503020204020204" pitchFamily="34" charset="-122"/>
                    <a:ea typeface="Microsoft YaHei" panose="020B0503020204020204" pitchFamily="34" charset="-122"/>
                  </a:rPr>
                  <a:t>: </a:t>
                </a:r>
                <a:endParaRPr lang="zh-CN" altLang="en-US" dirty="0">
                  <a:effectLst/>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4A028DF4-A579-A633-FD68-A4850855BA94}"/>
                  </a:ext>
                </a:extLst>
              </p:cNvPr>
              <p:cNvSpPr txBox="1">
                <a:spLocks noRot="1" noChangeAspect="1" noMove="1" noResize="1" noEditPoints="1" noAdjustHandles="1" noChangeArrowheads="1" noChangeShapeType="1" noTextEdit="1"/>
              </p:cNvSpPr>
              <p:nvPr/>
            </p:nvSpPr>
            <p:spPr>
              <a:xfrm>
                <a:off x="397566" y="1154453"/>
                <a:ext cx="9170504" cy="369332"/>
              </a:xfrm>
              <a:prstGeom prst="rect">
                <a:avLst/>
              </a:prstGeom>
              <a:blipFill>
                <a:blip r:embed="rId2"/>
                <a:stretch>
                  <a:fillRect l="-553" t="-6452" b="-1935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163FB924-50E7-6C2E-5A79-56F04D0D7F54}"/>
              </a:ext>
            </a:extLst>
          </p:cNvPr>
          <p:cNvPicPr>
            <a:picLocks noChangeAspect="1"/>
          </p:cNvPicPr>
          <p:nvPr/>
        </p:nvPicPr>
        <p:blipFill>
          <a:blip r:embed="rId3"/>
          <a:stretch>
            <a:fillRect/>
          </a:stretch>
        </p:blipFill>
        <p:spPr>
          <a:xfrm>
            <a:off x="3121440" y="1687659"/>
            <a:ext cx="4597400" cy="1193800"/>
          </a:xfrm>
          <a:prstGeom prst="rect">
            <a:avLst/>
          </a:prstGeom>
        </p:spPr>
      </p:pic>
      <p:pic>
        <p:nvPicPr>
          <p:cNvPr id="8" name="图片 7">
            <a:extLst>
              <a:ext uri="{FF2B5EF4-FFF2-40B4-BE49-F238E27FC236}">
                <a16:creationId xmlns:a16="http://schemas.microsoft.com/office/drawing/2014/main" id="{0ED9A890-CD94-B974-3636-B59AA9494C54}"/>
              </a:ext>
            </a:extLst>
          </p:cNvPr>
          <p:cNvPicPr>
            <a:picLocks noChangeAspect="1"/>
          </p:cNvPicPr>
          <p:nvPr/>
        </p:nvPicPr>
        <p:blipFill>
          <a:blip r:embed="rId4"/>
          <a:stretch>
            <a:fillRect/>
          </a:stretch>
        </p:blipFill>
        <p:spPr>
          <a:xfrm>
            <a:off x="747092" y="3721114"/>
            <a:ext cx="9808535" cy="2898454"/>
          </a:xfrm>
          <a:prstGeom prst="rect">
            <a:avLst/>
          </a:prstGeom>
        </p:spPr>
      </p:pic>
      <p:sp>
        <p:nvSpPr>
          <p:cNvPr id="9" name="文本框 8">
            <a:extLst>
              <a:ext uri="{FF2B5EF4-FFF2-40B4-BE49-F238E27FC236}">
                <a16:creationId xmlns:a16="http://schemas.microsoft.com/office/drawing/2014/main" id="{2625C96A-19C9-46F9-612F-00DD69AD581C}"/>
              </a:ext>
            </a:extLst>
          </p:cNvPr>
          <p:cNvSpPr txBox="1"/>
          <p:nvPr/>
        </p:nvSpPr>
        <p:spPr>
          <a:xfrm>
            <a:off x="397566" y="3015232"/>
            <a:ext cx="8584401" cy="369332"/>
          </a:xfrm>
          <a:prstGeom prst="rect">
            <a:avLst/>
          </a:prstGeom>
          <a:noFill/>
        </p:spPr>
        <p:txBody>
          <a:bodyPr wrap="none" rtlCol="0">
            <a:spAutoFit/>
          </a:bodyPr>
          <a:lstStyle/>
          <a:p>
            <a:r>
              <a:rPr lang="zh-CN" altLang="en-US" sz="1800" dirty="0">
                <a:effectLst/>
                <a:latin typeface="Microsoft YaHei" panose="020B0503020204020204" pitchFamily="34" charset="-122"/>
                <a:ea typeface="Microsoft YaHei" panose="020B0503020204020204" pitchFamily="34" charset="-122"/>
              </a:rPr>
              <a:t>从 </a:t>
            </a:r>
            <a:r>
              <a:rPr lang="en-US" altLang="zh-CN" sz="1800" dirty="0">
                <a:effectLst/>
                <a:latin typeface="Microsoft YaHei" panose="020B0503020204020204" pitchFamily="34" charset="-122"/>
                <a:ea typeface="Microsoft YaHei" panose="020B0503020204020204" pitchFamily="34" charset="-122"/>
              </a:rPr>
              <a:t>1 </a:t>
            </a:r>
            <a:r>
              <a:rPr lang="zh-CN" altLang="en-US" sz="1800" dirty="0">
                <a:effectLst/>
                <a:latin typeface="Microsoft YaHei" panose="020B0503020204020204" pitchFamily="34" charset="-122"/>
                <a:ea typeface="Microsoft YaHei" panose="020B0503020204020204" pitchFamily="34" charset="-122"/>
              </a:rPr>
              <a:t>维、</a:t>
            </a:r>
            <a:r>
              <a:rPr lang="en-US" altLang="zh-CN" sz="1800" dirty="0">
                <a:effectLst/>
                <a:latin typeface="Microsoft YaHei" panose="020B0503020204020204" pitchFamily="34" charset="-122"/>
                <a:ea typeface="Microsoft YaHei" panose="020B0503020204020204" pitchFamily="34" charset="-122"/>
              </a:rPr>
              <a:t>10 </a:t>
            </a:r>
            <a:r>
              <a:rPr lang="zh-CN" altLang="en-US" sz="1800" dirty="0">
                <a:effectLst/>
                <a:latin typeface="Microsoft YaHei" panose="020B0503020204020204" pitchFamily="34" charset="-122"/>
                <a:ea typeface="Microsoft YaHei" panose="020B0503020204020204" pitchFamily="34" charset="-122"/>
              </a:rPr>
              <a:t>维和 </a:t>
            </a:r>
            <a:r>
              <a:rPr lang="en-US" altLang="zh-CN" sz="1800" dirty="0">
                <a:effectLst/>
                <a:latin typeface="Microsoft YaHei" panose="020B0503020204020204" pitchFamily="34" charset="-122"/>
                <a:ea typeface="Microsoft YaHei" panose="020B0503020204020204" pitchFamily="34" charset="-122"/>
              </a:rPr>
              <a:t>1000 </a:t>
            </a:r>
            <a:r>
              <a:rPr lang="zh-CN" altLang="en-US" sz="1800" dirty="0">
                <a:effectLst/>
                <a:latin typeface="Microsoft YaHei" panose="020B0503020204020204" pitchFamily="34" charset="-122"/>
                <a:ea typeface="Microsoft YaHei" panose="020B0503020204020204" pitchFamily="34" charset="-122"/>
              </a:rPr>
              <a:t>维高斯分布中采样的 </a:t>
            </a:r>
            <a:r>
              <a:rPr lang="en-US" altLang="zh-CN" sz="1800" dirty="0">
                <a:effectLst/>
                <a:latin typeface="Microsoft YaHei" panose="020B0503020204020204" pitchFamily="34" charset="-122"/>
                <a:ea typeface="Microsoft YaHei" panose="020B0503020204020204" pitchFamily="34" charset="-122"/>
              </a:rPr>
              <a:t>10000 </a:t>
            </a:r>
            <a:r>
              <a:rPr lang="zh-CN" altLang="en-US" sz="1800" dirty="0">
                <a:effectLst/>
                <a:latin typeface="Microsoft YaHei" panose="020B0503020204020204" pitchFamily="34" charset="-122"/>
                <a:ea typeface="Microsoft YaHei" panose="020B0503020204020204" pitchFamily="34" charset="-122"/>
              </a:rPr>
              <a:t>个数据点距离原点的距离分布 </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23119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028C465-1DB7-8D1C-ABB0-12D94C9B6F2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理解高斯环带定理</a:t>
            </a:r>
            <a:br>
              <a:rPr lang="zh-CN" altLang="en-US" b="1" dirty="0"/>
            </a:br>
            <a:endParaRPr lang="zh-CN" altLang="en-US" b="1" dirty="0"/>
          </a:p>
          <a:p>
            <a:endParaRPr lang="zh-CN" altLang="en-US" b="1" dirty="0"/>
          </a:p>
        </p:txBody>
      </p:sp>
      <p:sp>
        <p:nvSpPr>
          <p:cNvPr id="7" name="文本框 6">
            <a:extLst>
              <a:ext uri="{FF2B5EF4-FFF2-40B4-BE49-F238E27FC236}">
                <a16:creationId xmlns:a16="http://schemas.microsoft.com/office/drawing/2014/main" id="{3FBA008E-65F4-0898-714F-377D58830B77}"/>
              </a:ext>
            </a:extLst>
          </p:cNvPr>
          <p:cNvSpPr txBox="1"/>
          <p:nvPr/>
        </p:nvSpPr>
        <p:spPr>
          <a:xfrm>
            <a:off x="228104" y="2193225"/>
            <a:ext cx="6096000" cy="369332"/>
          </a:xfrm>
          <a:prstGeom prst="rect">
            <a:avLst/>
          </a:prstGeom>
          <a:noFill/>
        </p:spPr>
        <p:txBody>
          <a:bodyPr wrap="square">
            <a:spAutoFit/>
          </a:bodyPr>
          <a:lstStyle/>
          <a:p>
            <a:r>
              <a:rPr lang="en" altLang="zh-CN" sz="1800" dirty="0">
                <a:effectLst/>
                <a:latin typeface="Microsoft YaHei" panose="020B0503020204020204" pitchFamily="34" charset="-122"/>
                <a:ea typeface="Microsoft YaHei" panose="020B0503020204020204" pitchFamily="34" charset="-122"/>
              </a:rPr>
              <a:t>d </a:t>
            </a:r>
            <a:r>
              <a:rPr lang="zh-CN" altLang="en-US" sz="1800" dirty="0">
                <a:effectLst/>
                <a:latin typeface="Microsoft YaHei" panose="020B0503020204020204" pitchFamily="34" charset="-122"/>
                <a:ea typeface="Microsoft YaHei" panose="020B0503020204020204" pitchFamily="34" charset="-122"/>
              </a:rPr>
              <a:t>维</a:t>
            </a:r>
            <a:r>
              <a:rPr lang="zh-CN" altLang="en-US" sz="1800" b="1" dirty="0">
                <a:solidFill>
                  <a:srgbClr val="FF0000"/>
                </a:solidFill>
                <a:effectLst/>
                <a:latin typeface="Microsoft YaHei" panose="020B0503020204020204" pitchFamily="34" charset="-122"/>
                <a:ea typeface="Microsoft YaHei" panose="020B0503020204020204" pitchFamily="34" charset="-122"/>
              </a:rPr>
              <a:t>单位球的体积 </a:t>
            </a:r>
            <a:r>
              <a:rPr lang="en" altLang="zh-CN" sz="1800" dirty="0">
                <a:effectLst/>
                <a:latin typeface="Microsoft YaHei" panose="020B0503020204020204" pitchFamily="34" charset="-122"/>
                <a:ea typeface="Microsoft YaHei" panose="020B0503020204020204" pitchFamily="34" charset="-122"/>
              </a:rPr>
              <a:t>V (d) </a:t>
            </a:r>
            <a:r>
              <a:rPr lang="zh-CN" altLang="en-US" sz="1800" dirty="0">
                <a:effectLst/>
                <a:latin typeface="Microsoft YaHei" panose="020B0503020204020204" pitchFamily="34" charset="-122"/>
                <a:ea typeface="Microsoft YaHei" panose="020B0503020204020204" pitchFamily="34" charset="-122"/>
              </a:rPr>
              <a:t>可以用以下公式表示</a:t>
            </a:r>
            <a:r>
              <a:rPr lang="en-US" altLang="zh-CN" sz="1800"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241D56C-555C-ED62-755F-03FC98754124}"/>
              </a:ext>
            </a:extLst>
          </p:cNvPr>
          <p:cNvPicPr>
            <a:picLocks noChangeAspect="1"/>
          </p:cNvPicPr>
          <p:nvPr/>
        </p:nvPicPr>
        <p:blipFill>
          <a:blip r:embed="rId2"/>
          <a:stretch>
            <a:fillRect/>
          </a:stretch>
        </p:blipFill>
        <p:spPr>
          <a:xfrm>
            <a:off x="1251226" y="2690673"/>
            <a:ext cx="2692400" cy="1117600"/>
          </a:xfrm>
          <a:prstGeom prst="rect">
            <a:avLst/>
          </a:prstGeom>
        </p:spPr>
      </p:pic>
      <p:pic>
        <p:nvPicPr>
          <p:cNvPr id="9" name="图片 8">
            <a:extLst>
              <a:ext uri="{FF2B5EF4-FFF2-40B4-BE49-F238E27FC236}">
                <a16:creationId xmlns:a16="http://schemas.microsoft.com/office/drawing/2014/main" id="{164DBC9F-4730-58E3-7C21-C53BCF35B837}"/>
              </a:ext>
            </a:extLst>
          </p:cNvPr>
          <p:cNvPicPr>
            <a:picLocks noChangeAspect="1"/>
          </p:cNvPicPr>
          <p:nvPr/>
        </p:nvPicPr>
        <p:blipFill>
          <a:blip r:embed="rId3"/>
          <a:stretch>
            <a:fillRect/>
          </a:stretch>
        </p:blipFill>
        <p:spPr>
          <a:xfrm>
            <a:off x="3612322" y="2674239"/>
            <a:ext cx="2057400" cy="800100"/>
          </a:xfrm>
          <a:prstGeom prst="rect">
            <a:avLst/>
          </a:prstGeom>
        </p:spPr>
      </p:pic>
      <p:sp>
        <p:nvSpPr>
          <p:cNvPr id="10" name="文本框 9">
            <a:extLst>
              <a:ext uri="{FF2B5EF4-FFF2-40B4-BE49-F238E27FC236}">
                <a16:creationId xmlns:a16="http://schemas.microsoft.com/office/drawing/2014/main" id="{39E404AA-A917-7675-946A-6E1EB1431F08}"/>
              </a:ext>
            </a:extLst>
          </p:cNvPr>
          <p:cNvSpPr txBox="1"/>
          <p:nvPr/>
        </p:nvSpPr>
        <p:spPr>
          <a:xfrm>
            <a:off x="288843" y="1644697"/>
            <a:ext cx="11555896" cy="411651"/>
          </a:xfrm>
          <a:prstGeom prst="rect">
            <a:avLst/>
          </a:prstGeom>
          <a:noFill/>
        </p:spPr>
        <p:txBody>
          <a:bodyPr wrap="square" rtlCol="0">
            <a:spAutoFit/>
          </a:bodyPr>
          <a:lstStyle/>
          <a:p>
            <a:pPr algn="l">
              <a:lnSpc>
                <a:spcPct val="125000"/>
              </a:lnSpc>
            </a:pPr>
            <a:r>
              <a:rPr kumimoji="1" lang="zh-CN" altLang="en-US" dirty="0">
                <a:ea typeface="Microsoft YaHei" panose="020B0503020204020204" pitchFamily="34" charset="-122"/>
              </a:rPr>
              <a:t>但高维空间中原点附近实际上包含的体积极小：</a:t>
            </a:r>
            <a:endParaRPr kumimoji="1" lang="en-US" altLang="zh-CN" dirty="0">
              <a:ea typeface="Microsoft YaHei" panose="020B0503020204020204" pitchFamily="34" charset="-122"/>
            </a:endParaRPr>
          </a:p>
        </p:txBody>
      </p:sp>
      <p:pic>
        <p:nvPicPr>
          <p:cNvPr id="11" name="图片 10">
            <a:extLst>
              <a:ext uri="{FF2B5EF4-FFF2-40B4-BE49-F238E27FC236}">
                <a16:creationId xmlns:a16="http://schemas.microsoft.com/office/drawing/2014/main" id="{74BA4383-4A14-B156-5E6C-6C1570A33361}"/>
              </a:ext>
            </a:extLst>
          </p:cNvPr>
          <p:cNvPicPr>
            <a:picLocks noChangeAspect="1"/>
          </p:cNvPicPr>
          <p:nvPr/>
        </p:nvPicPr>
        <p:blipFill>
          <a:blip r:embed="rId4"/>
          <a:stretch>
            <a:fillRect/>
          </a:stretch>
        </p:blipFill>
        <p:spPr>
          <a:xfrm>
            <a:off x="6324104" y="185530"/>
            <a:ext cx="4597400" cy="1193800"/>
          </a:xfrm>
          <a:prstGeom prst="rect">
            <a:avLst/>
          </a:prstGeom>
        </p:spPr>
      </p:pic>
      <p:pic>
        <p:nvPicPr>
          <p:cNvPr id="12" name="图片 11">
            <a:extLst>
              <a:ext uri="{FF2B5EF4-FFF2-40B4-BE49-F238E27FC236}">
                <a16:creationId xmlns:a16="http://schemas.microsoft.com/office/drawing/2014/main" id="{D4CAFB6D-C6F8-6B91-FA4F-2E791AC32ACE}"/>
              </a:ext>
            </a:extLst>
          </p:cNvPr>
          <p:cNvPicPr>
            <a:picLocks noChangeAspect="1"/>
          </p:cNvPicPr>
          <p:nvPr/>
        </p:nvPicPr>
        <p:blipFill>
          <a:blip r:embed="rId5"/>
          <a:stretch>
            <a:fillRect/>
          </a:stretch>
        </p:blipFill>
        <p:spPr>
          <a:xfrm>
            <a:off x="6591933" y="1291764"/>
            <a:ext cx="4863339" cy="3742530"/>
          </a:xfrm>
          <a:prstGeom prst="rect">
            <a:avLst/>
          </a:prstGeom>
        </p:spPr>
      </p:pic>
      <p:sp>
        <p:nvSpPr>
          <p:cNvPr id="3" name="文本框 2">
            <a:extLst>
              <a:ext uri="{FF2B5EF4-FFF2-40B4-BE49-F238E27FC236}">
                <a16:creationId xmlns:a16="http://schemas.microsoft.com/office/drawing/2014/main" id="{D01A13DD-647A-D527-7825-1173B7B14B77}"/>
              </a:ext>
            </a:extLst>
          </p:cNvPr>
          <p:cNvSpPr txBox="1"/>
          <p:nvPr/>
        </p:nvSpPr>
        <p:spPr>
          <a:xfrm>
            <a:off x="288843" y="1107098"/>
            <a:ext cx="6096000" cy="369332"/>
          </a:xfrm>
          <a:prstGeom prst="rect">
            <a:avLst/>
          </a:prstGeom>
          <a:noFill/>
        </p:spPr>
        <p:txBody>
          <a:bodyPr wrap="square">
            <a:spAutoFit/>
          </a:bodyPr>
          <a:lstStyle/>
          <a:p>
            <a:r>
              <a:rPr kumimoji="1" lang="zh-CN" altLang="en-US" dirty="0">
                <a:ea typeface="Microsoft YaHei" panose="020B0503020204020204" pitchFamily="34" charset="-122"/>
              </a:rPr>
              <a:t>概率密度函数在原点 </a:t>
            </a:r>
            <a:r>
              <a:rPr kumimoji="1" lang="en" altLang="zh-CN" dirty="0">
                <a:ea typeface="Microsoft YaHei" panose="020B0503020204020204" pitchFamily="34" charset="-122"/>
              </a:rPr>
              <a:t>x = 0 </a:t>
            </a:r>
            <a:r>
              <a:rPr kumimoji="1" lang="zh-CN" altLang="en-US" dirty="0">
                <a:ea typeface="Microsoft YaHei" panose="020B0503020204020204" pitchFamily="34" charset="-122"/>
              </a:rPr>
              <a:t>处达到最大值</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B3CF669-0156-1576-0098-23CEA2AF36C4}"/>
                  </a:ext>
                </a:extLst>
              </p:cNvPr>
              <p:cNvSpPr txBox="1"/>
              <p:nvPr/>
            </p:nvSpPr>
            <p:spPr>
              <a:xfrm>
                <a:off x="215680" y="4953243"/>
                <a:ext cx="11702222" cy="1509067"/>
              </a:xfrm>
              <a:prstGeom prst="rect">
                <a:avLst/>
              </a:prstGeom>
              <a:noFill/>
            </p:spPr>
            <p:txBody>
              <a:bodyPr wrap="square">
                <a:spAutoFit/>
              </a:bodyPr>
              <a:lstStyle/>
              <a:p>
                <a:pPr marL="285750" indent="-285750" algn="l">
                  <a:lnSpc>
                    <a:spcPct val="150000"/>
                  </a:lnSpc>
                  <a:buFont typeface="Wingdings" pitchFamily="2" charset="2"/>
                  <a:buChar char="Ø"/>
                </a:pPr>
                <a:r>
                  <a:rPr kumimoji="1" lang="zh-CN" altLang="en-US" b="1" dirty="0">
                    <a:solidFill>
                      <a:srgbClr val="FF0000"/>
                    </a:solidFill>
                    <a:latin typeface="Microsoft YaHei" panose="020B0503020204020204" pitchFamily="34" charset="-122"/>
                    <a:ea typeface="Microsoft YaHei" panose="020B0503020204020204" pitchFamily="34" charset="-122"/>
                  </a:rPr>
                  <a:t>对单位球体积进行积分</a:t>
                </a:r>
                <a:r>
                  <a:rPr kumimoji="1" lang="zh-CN" altLang="en-US" dirty="0">
                    <a:latin typeface="Microsoft YaHei" panose="020B0503020204020204" pitchFamily="34" charset="-122"/>
                    <a:ea typeface="Microsoft YaHei" panose="020B0503020204020204" pitchFamily="34" charset="-122"/>
                  </a:rPr>
                  <a:t>：由于单位球的体积随维数增加而快速减小，概率质量几乎为零</a:t>
                </a:r>
              </a:p>
              <a:p>
                <a:pPr marL="285750" indent="-285750">
                  <a:lnSpc>
                    <a:spcPct val="150000"/>
                  </a:lnSpc>
                  <a:buFont typeface="Wingdings" pitchFamily="2" charset="2"/>
                  <a:buChar char="Ø"/>
                </a:pPr>
                <a:r>
                  <a:rPr kumimoji="1" lang="zh-CN" altLang="en-US" b="1" dirty="0">
                    <a:solidFill>
                      <a:srgbClr val="FF0000"/>
                    </a:solidFill>
                    <a:latin typeface="Microsoft YaHei" panose="020B0503020204020204" pitchFamily="34" charset="-122"/>
                    <a:ea typeface="Microsoft YaHei" panose="020B0503020204020204" pitchFamily="34" charset="-122"/>
                  </a:rPr>
                  <a:t>增大积分的区域：</a:t>
                </a:r>
                <a:r>
                  <a:rPr kumimoji="1" lang="zh-CN" altLang="en-US" dirty="0">
                    <a:latin typeface="Microsoft YaHei" panose="020B0503020204020204" pitchFamily="34" charset="-122"/>
                    <a:ea typeface="Microsoft YaHei" panose="020B0503020204020204" pitchFamily="34" charset="-122"/>
                  </a:rPr>
                  <a:t>考虑半径大约为  </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m:t>
                    </m:r>
                    <m:r>
                      <a:rPr kumimoji="1" lang="en-US" altLang="zh-CN" b="0" i="1" smtClean="0">
                        <a:latin typeface="Cambria Math" panose="02040503050406030204" pitchFamily="18" charset="0"/>
                        <a:ea typeface="Microsoft YaHei" panose="020B0503020204020204" pitchFamily="34" charset="-122"/>
                      </a:rPr>
                      <m:t>𝑑</m:t>
                    </m:r>
                  </m:oMath>
                </a14:m>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球</a:t>
                </a:r>
                <a:r>
                  <a:rPr lang="zh-CN" altLang="en-US" dirty="0">
                    <a:latin typeface="Microsoft YaHei" panose="020B0503020204020204" pitchFamily="34" charset="-122"/>
                    <a:ea typeface="Microsoft YaHei" panose="020B0503020204020204" pitchFamily="34" charset="-122"/>
                  </a:rPr>
                  <a:t>壳附近</a:t>
                </a:r>
                <a:r>
                  <a:rPr lang="zh-CN" altLang="en-US" sz="1800" dirty="0">
                    <a:effectLst/>
                    <a:latin typeface="Microsoft YaHei" panose="020B0503020204020204" pitchFamily="34" charset="-122"/>
                    <a:ea typeface="Microsoft YaHei" panose="020B0503020204020204" pitchFamily="34" charset="-122"/>
                  </a:rPr>
                  <a:t>，体积变得相对可观，概率密度的衰减</a:t>
                </a:r>
                <a:r>
                  <a:rPr lang="zh-CN" altLang="en-US" dirty="0">
                    <a:latin typeface="Microsoft YaHei" panose="020B0503020204020204" pitchFamily="34" charset="-122"/>
                    <a:ea typeface="Microsoft YaHei" panose="020B0503020204020204" pitchFamily="34" charset="-122"/>
                  </a:rPr>
                  <a:t>不</a:t>
                </a:r>
                <a:r>
                  <a:rPr lang="zh-CN" altLang="en-US" sz="1800" dirty="0">
                    <a:effectLst/>
                    <a:latin typeface="Microsoft YaHei" panose="020B0503020204020204" pitchFamily="34" charset="-122"/>
                    <a:ea typeface="Microsoft YaHei" panose="020B0503020204020204" pitchFamily="34" charset="-122"/>
                  </a:rPr>
                  <a:t>严重，概率质量显著</a:t>
                </a:r>
                <a:endParaRPr lang="zh-CN" altLang="en-US"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b="1" dirty="0">
                    <a:solidFill>
                      <a:srgbClr val="FF0000"/>
                    </a:solidFill>
                    <a:latin typeface="Microsoft YaHei" panose="020B0503020204020204" pitchFamily="34" charset="-122"/>
                    <a:ea typeface="Microsoft YaHei" panose="020B0503020204020204" pitchFamily="34" charset="-122"/>
                  </a:rPr>
                  <a:t>概率密度衰减：</a:t>
                </a:r>
                <a:r>
                  <a:rPr lang="zh-CN" altLang="en-US" dirty="0">
                    <a:latin typeface="Microsoft YaHei" panose="020B0503020204020204" pitchFamily="34" charset="-122"/>
                    <a:ea typeface="Microsoft YaHei" panose="020B0503020204020204" pitchFamily="34" charset="-122"/>
                  </a:rPr>
                  <a:t>当</a:t>
                </a:r>
                <a14:m>
                  <m:oMath xmlns:m="http://schemas.openxmlformats.org/officeDocument/2006/math">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a14:m>
                <a:r>
                  <a:rPr lang="zh-CN" altLang="en-US" sz="1800" dirty="0">
                    <a:effectLst/>
                    <a:latin typeface="Microsoft YaHei" panose="020B0503020204020204" pitchFamily="34" charset="-122"/>
                    <a:ea typeface="Microsoft YaHei" panose="020B0503020204020204" pitchFamily="34" charset="-122"/>
                  </a:rPr>
                  <a:t>显著大于 </a:t>
                </a:r>
                <a:r>
                  <a:rPr lang="en" altLang="zh-CN" sz="1800" dirty="0">
                    <a:effectLst/>
                    <a:latin typeface="Microsoft YaHei" panose="020B0503020204020204" pitchFamily="34" charset="-122"/>
                    <a:ea typeface="Microsoft YaHei" panose="020B0503020204020204" pitchFamily="34" charset="-122"/>
                  </a:rPr>
                  <a:t>d </a:t>
                </a:r>
                <a:r>
                  <a:rPr lang="zh-CN" altLang="en-US" sz="1800" dirty="0">
                    <a:effectLst/>
                    <a:latin typeface="Microsoft YaHei" panose="020B0503020204020204" pitchFamily="34" charset="-122"/>
                    <a:ea typeface="Microsoft YaHei" panose="020B0503020204020204" pitchFamily="34" charset="-122"/>
                  </a:rPr>
                  <a:t>时，由于指数衰减，概率密度 </a:t>
                </a:r>
                <a:r>
                  <a:rPr lang="en" altLang="zh-CN" sz="1800" dirty="0">
                    <a:effectLst/>
                    <a:latin typeface="Microsoft YaHei" panose="020B0503020204020204" pitchFamily="34" charset="-122"/>
                    <a:ea typeface="Microsoft YaHei" panose="020B0503020204020204" pitchFamily="34" charset="-122"/>
                  </a:rPr>
                  <a:t>p(x) </a:t>
                </a:r>
                <a:r>
                  <a:rPr lang="zh-CN" altLang="en-US" sz="1800" dirty="0">
                    <a:effectLst/>
                    <a:latin typeface="Microsoft YaHei" panose="020B0503020204020204" pitchFamily="34" charset="-122"/>
                    <a:ea typeface="Microsoft YaHei" panose="020B0503020204020204" pitchFamily="34" charset="-122"/>
                  </a:rPr>
                  <a:t>会迅速趋近于零</a:t>
                </a:r>
                <a:r>
                  <a:rPr lang="zh-CN" altLang="en-US" dirty="0">
                    <a:latin typeface="Microsoft YaHei" panose="020B0503020204020204" pitchFamily="34" charset="-122"/>
                    <a:ea typeface="Microsoft YaHei" panose="020B0503020204020204" pitchFamily="34" charset="-122"/>
                  </a:rPr>
                  <a:t>，概率质量几乎为零</a:t>
                </a: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3B3CF669-0156-1576-0098-23CEA2AF36C4}"/>
                  </a:ext>
                </a:extLst>
              </p:cNvPr>
              <p:cNvSpPr txBox="1">
                <a:spLocks noRot="1" noChangeAspect="1" noMove="1" noResize="1" noEditPoints="1" noAdjustHandles="1" noChangeArrowheads="1" noChangeShapeType="1" noTextEdit="1"/>
              </p:cNvSpPr>
              <p:nvPr/>
            </p:nvSpPr>
            <p:spPr>
              <a:xfrm>
                <a:off x="215680" y="4953243"/>
                <a:ext cx="11702222" cy="1509067"/>
              </a:xfrm>
              <a:prstGeom prst="rect">
                <a:avLst/>
              </a:prstGeom>
              <a:blipFill>
                <a:blip r:embed="rId6"/>
                <a:stretch>
                  <a:fillRect l="-325" b="-16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5420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随机投影引理</a:t>
            </a:r>
            <a:br>
              <a:rPr lang="zh-CN" altLang="en-US" b="1" dirty="0"/>
            </a:br>
            <a:endParaRPr lang="zh-CN" altLang="en-US" b="1" dirty="0"/>
          </a:p>
          <a:p>
            <a:endParaRPr lang="zh-CN" altLang="en-US"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A028DF4-A579-A633-FD68-A4850855BA94}"/>
                  </a:ext>
                </a:extLst>
              </p:cNvPr>
              <p:cNvSpPr txBox="1"/>
              <p:nvPr/>
            </p:nvSpPr>
            <p:spPr>
              <a:xfrm>
                <a:off x="331303" y="923535"/>
                <a:ext cx="11595654" cy="1705403"/>
              </a:xfrm>
              <a:prstGeom prst="rect">
                <a:avLst/>
              </a:prstGeom>
              <a:noFill/>
            </p:spPr>
            <p:txBody>
              <a:bodyPr wrap="square">
                <a:spAutoFit/>
              </a:bodyPr>
              <a:lstStyle/>
              <a:p>
                <a:pPr marL="285750" indent="-285750">
                  <a:lnSpc>
                    <a:spcPct val="150000"/>
                  </a:lnSpc>
                  <a:buFont typeface="Wingdings" pitchFamily="2" charset="2"/>
                  <a:buChar char="Ø"/>
                </a:pPr>
                <a:r>
                  <a:rPr lang="zh-CN" altLang="en-US" sz="1800" dirty="0">
                    <a:effectLst/>
                    <a:latin typeface="Microsoft YaHei" panose="020B0503020204020204" pitchFamily="34" charset="-122"/>
                    <a:ea typeface="Microsoft YaHei" panose="020B0503020204020204" pitchFamily="34" charset="-122"/>
                  </a:rPr>
                  <a:t> </a:t>
                </a:r>
                <a:r>
                  <a:rPr lang="en" altLang="zh-CN" sz="1800" b="1" dirty="0">
                    <a:solidFill>
                      <a:srgbClr val="FF0000"/>
                    </a:solidFill>
                    <a:effectLst/>
                    <a:latin typeface="Microsoft YaHei" panose="020B0503020204020204" pitchFamily="34" charset="-122"/>
                    <a:ea typeface="Microsoft YaHei" panose="020B0503020204020204" pitchFamily="34" charset="-122"/>
                  </a:rPr>
                  <a:t>n </a:t>
                </a:r>
                <a:r>
                  <a:rPr lang="zh-CN" altLang="en-US" sz="1800" b="1" dirty="0">
                    <a:solidFill>
                      <a:srgbClr val="FF0000"/>
                    </a:solidFill>
                    <a:effectLst/>
                    <a:latin typeface="Microsoft YaHei" panose="020B0503020204020204" pitchFamily="34" charset="-122"/>
                    <a:ea typeface="Microsoft YaHei" panose="020B0503020204020204" pitchFamily="34" charset="-122"/>
                  </a:rPr>
                  <a:t>个数据点</a:t>
                </a:r>
                <a:r>
                  <a:rPr lang="zh-CN" altLang="en-US" sz="1800" dirty="0">
                    <a:effectLst/>
                    <a:latin typeface="Microsoft YaHei" panose="020B0503020204020204" pitchFamily="34" charset="-122"/>
                    <a:ea typeface="Microsoft YaHei" panose="020B0503020204020204" pitchFamily="34" charset="-122"/>
                  </a:rPr>
                  <a:t>的数据集</a:t>
                </a:r>
                <a:r>
                  <a:rPr lang="en-US" altLang="zh-CN" sz="1800" dirty="0">
                    <a:effectLst/>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每个数据点都位于 </a:t>
                </a:r>
                <a:r>
                  <a:rPr lang="en" altLang="zh-CN" sz="1800" b="1" dirty="0">
                    <a:solidFill>
                      <a:srgbClr val="FF0000"/>
                    </a:solidFill>
                    <a:effectLst/>
                    <a:latin typeface="Microsoft YaHei" panose="020B0503020204020204" pitchFamily="34" charset="-122"/>
                    <a:ea typeface="Microsoft YaHei" panose="020B0503020204020204" pitchFamily="34" charset="-122"/>
                  </a:rPr>
                  <a:t>d </a:t>
                </a:r>
                <a:r>
                  <a:rPr lang="zh-CN" altLang="en-US" sz="1800" b="1" dirty="0">
                    <a:solidFill>
                      <a:srgbClr val="FF0000"/>
                    </a:solidFill>
                    <a:effectLst/>
                    <a:latin typeface="Microsoft YaHei" panose="020B0503020204020204" pitchFamily="34" charset="-122"/>
                    <a:ea typeface="Microsoft YaHei" panose="020B0503020204020204" pitchFamily="34" charset="-122"/>
                  </a:rPr>
                  <a:t>维空间</a:t>
                </a:r>
                <a:r>
                  <a:rPr lang="zh-CN" altLang="en-US" sz="1800" dirty="0">
                    <a:effectLst/>
                    <a:latin typeface="Microsoft YaHei" panose="020B0503020204020204" pitchFamily="34" charset="-122"/>
                    <a:ea typeface="Microsoft YaHei" panose="020B0503020204020204" pitchFamily="34" charset="-122"/>
                  </a:rPr>
                  <a:t>中。</a:t>
                </a:r>
                <a:endParaRPr lang="en-US" altLang="zh-CN" sz="1800" dirty="0">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b="1" dirty="0">
                    <a:solidFill>
                      <a:srgbClr val="FF0000"/>
                    </a:solidFill>
                    <a:latin typeface="Microsoft YaHei" panose="020B0503020204020204" pitchFamily="34" charset="-122"/>
                    <a:ea typeface="Microsoft YaHei" panose="020B0503020204020204" pitchFamily="34" charset="-122"/>
                  </a:rPr>
                  <a:t>d</a:t>
                </a:r>
                <a:r>
                  <a:rPr lang="zh-CN" altLang="en-US" b="1" dirty="0">
                    <a:solidFill>
                      <a:srgbClr val="FF0000"/>
                    </a:solidFill>
                    <a:latin typeface="Microsoft YaHei" panose="020B0503020204020204" pitchFamily="34" charset="-122"/>
                    <a:ea typeface="Microsoft YaHei" panose="020B0503020204020204" pitchFamily="34" charset="-122"/>
                  </a:rPr>
                  <a:t> 非常大：</a:t>
                </a:r>
                <a:r>
                  <a:rPr lang="zh-CN" altLang="en-US" sz="1800" dirty="0">
                    <a:effectLst/>
                    <a:latin typeface="Microsoft YaHei" panose="020B0503020204020204" pitchFamily="34" charset="-122"/>
                    <a:ea typeface="Microsoft YaHei" panose="020B0503020204020204" pitchFamily="34" charset="-122"/>
                  </a:rPr>
                  <a:t>直接在原始高维空间中对数据进行分析和处理会带来较高的存储和计算负担</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dirty="0">
                    <a:effectLst/>
                    <a:latin typeface="Microsoft YaHei" panose="020B0503020204020204" pitchFamily="34" charset="-122"/>
                    <a:ea typeface="Microsoft YaHei" panose="020B0503020204020204" pitchFamily="34" charset="-122"/>
                  </a:rPr>
                  <a:t>例：一个自然语言句子</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如果使用 </a:t>
                </a:r>
                <a:r>
                  <a:rPr lang="en-US" altLang="zh-CN" sz="1800" dirty="0">
                    <a:effectLst/>
                    <a:latin typeface="Microsoft YaHei" panose="020B0503020204020204" pitchFamily="34" charset="-122"/>
                    <a:ea typeface="Microsoft YaHei" panose="020B0503020204020204" pitchFamily="34" charset="-122"/>
                  </a:rPr>
                  <a:t>1000 </a:t>
                </a:r>
                <a:r>
                  <a:rPr lang="zh-CN" altLang="en-US" sz="1800" dirty="0">
                    <a:effectLst/>
                    <a:latin typeface="Microsoft YaHei" panose="020B0503020204020204" pitchFamily="34" charset="-122"/>
                    <a:ea typeface="Microsoft YaHei" panose="020B0503020204020204" pitchFamily="34" charset="-122"/>
                  </a:rPr>
                  <a:t>维的词向量表示</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那么 </a:t>
                </a:r>
                <a:r>
                  <a:rPr lang="en-US" altLang="zh-CN" sz="1800" dirty="0">
                    <a:effectLst/>
                    <a:latin typeface="Microsoft YaHei" panose="020B0503020204020204" pitchFamily="34" charset="-122"/>
                    <a:ea typeface="Microsoft YaHei" panose="020B0503020204020204" pitchFamily="34" charset="-122"/>
                  </a:rPr>
                  <a:t>100 </a:t>
                </a:r>
                <a:r>
                  <a:rPr lang="zh-CN" altLang="en-US" sz="1800" dirty="0">
                    <a:effectLst/>
                    <a:latin typeface="Microsoft YaHei" panose="020B0503020204020204" pitchFamily="34" charset="-122"/>
                    <a:ea typeface="Microsoft YaHei" panose="020B0503020204020204" pitchFamily="34" charset="-122"/>
                  </a:rPr>
                  <a:t>个单词的句子就是一个 </a:t>
                </a:r>
                <a:r>
                  <a:rPr lang="en-US" altLang="zh-CN" sz="1800" b="1" dirty="0">
                    <a:solidFill>
                      <a:srgbClr val="FF0000"/>
                    </a:solidFill>
                    <a:effectLst/>
                    <a:latin typeface="Microsoft YaHei" panose="020B0503020204020204" pitchFamily="34" charset="-122"/>
                    <a:ea typeface="Microsoft YaHei" panose="020B0503020204020204" pitchFamily="34" charset="-122"/>
                  </a:rPr>
                  <a:t>100000 </a:t>
                </a:r>
                <a:r>
                  <a:rPr lang="zh-CN" altLang="en-US" sz="1800" b="1" dirty="0">
                    <a:solidFill>
                      <a:srgbClr val="FF0000"/>
                    </a:solidFill>
                    <a:effectLst/>
                    <a:latin typeface="Microsoft YaHei" panose="020B0503020204020204" pitchFamily="34" charset="-122"/>
                    <a:ea typeface="Microsoft YaHei" panose="020B0503020204020204" pitchFamily="34" charset="-122"/>
                  </a:rPr>
                  <a:t>维</a:t>
                </a:r>
                <a:r>
                  <a:rPr lang="zh-CN" altLang="en-US" sz="1800" dirty="0">
                    <a:effectLst/>
                    <a:latin typeface="Microsoft YaHei" panose="020B0503020204020204" pitchFamily="34" charset="-122"/>
                    <a:ea typeface="Microsoft YaHei" panose="020B0503020204020204" pitchFamily="34" charset="-122"/>
                  </a:rPr>
                  <a:t>的向量</a:t>
                </a:r>
                <a:endParaRPr lang="en-US" altLang="zh-CN" sz="1800" dirty="0">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14:m>
                  <m:oMath xmlns:m="http://schemas.openxmlformats.org/officeDocument/2006/math">
                    <m:r>
                      <a:rPr lang="zh-CN" altLang="en-US" sz="1800" i="1" smtClean="0">
                        <a:effectLst/>
                        <a:latin typeface="Cambria Math" panose="02040503050406030204" pitchFamily="18" charset="0"/>
                        <a:ea typeface="Microsoft YaHei" panose="020B0503020204020204" pitchFamily="34" charset="-122"/>
                      </a:rPr>
                      <m:t>⟹</m:t>
                    </m:r>
                  </m:oMath>
                </a14:m>
                <a:r>
                  <a:rPr lang="zh-CN" altLang="en-US" sz="1800" dirty="0">
                    <a:effectLst/>
                    <a:latin typeface="Microsoft YaHei" panose="020B0503020204020204" pitchFamily="34" charset="-122"/>
                    <a:ea typeface="Microsoft YaHei" panose="020B0503020204020204" pitchFamily="34" charset="-122"/>
                  </a:rPr>
                  <a:t> </a:t>
                </a:r>
                <a:r>
                  <a:rPr lang="zh-CN" altLang="en-US" sz="1800" b="1" dirty="0">
                    <a:solidFill>
                      <a:srgbClr val="FF0000"/>
                    </a:solidFill>
                    <a:effectLst/>
                    <a:latin typeface="Microsoft YaHei" panose="020B0503020204020204" pitchFamily="34" charset="-122"/>
                    <a:ea typeface="Microsoft YaHei" panose="020B0503020204020204" pitchFamily="34" charset="-122"/>
                  </a:rPr>
                  <a:t>降维</a:t>
                </a:r>
                <a:r>
                  <a:rPr lang="zh-CN" altLang="en-US" sz="1800" dirty="0">
                    <a:effectLst/>
                    <a:latin typeface="Microsoft YaHei" panose="020B0503020204020204" pitchFamily="34" charset="-122"/>
                    <a:ea typeface="Microsoft YaHei" panose="020B0503020204020204" pitchFamily="34" charset="-122"/>
                  </a:rPr>
                  <a:t>， </a:t>
                </a:r>
                <a:r>
                  <a:rPr lang="en-US" altLang="zh-CN" sz="1800" dirty="0">
                    <a:effectLst/>
                    <a:latin typeface="Microsoft YaHei" panose="020B0503020204020204" pitchFamily="34" charset="-122"/>
                    <a:ea typeface="Microsoft YaHei" panose="020B0503020204020204" pitchFamily="34" charset="-122"/>
                  </a:rPr>
                  <a:t>word embedding</a:t>
                </a:r>
                <a:endParaRPr lang="zh-CN" altLang="en-US" dirty="0">
                  <a:effectLst/>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4A028DF4-A579-A633-FD68-A4850855BA94}"/>
                  </a:ext>
                </a:extLst>
              </p:cNvPr>
              <p:cNvSpPr txBox="1">
                <a:spLocks noRot="1" noChangeAspect="1" noMove="1" noResize="1" noEditPoints="1" noAdjustHandles="1" noChangeArrowheads="1" noChangeShapeType="1" noTextEdit="1"/>
              </p:cNvSpPr>
              <p:nvPr/>
            </p:nvSpPr>
            <p:spPr>
              <a:xfrm>
                <a:off x="331303" y="923535"/>
                <a:ext cx="11595654" cy="1705403"/>
              </a:xfrm>
              <a:prstGeom prst="rect">
                <a:avLst/>
              </a:prstGeom>
              <a:blipFill>
                <a:blip r:embed="rId2"/>
                <a:stretch>
                  <a:fillRect l="-219" b="-5185"/>
                </a:stretch>
              </a:blipFill>
            </p:spPr>
            <p:txBody>
              <a:bodyPr/>
              <a:lstStyle/>
              <a:p>
                <a:r>
                  <a:rPr lang="zh-CN" altLang="en-US">
                    <a:noFill/>
                  </a:rPr>
                  <a:t> </a:t>
                </a:r>
              </a:p>
            </p:txBody>
          </p:sp>
        </mc:Fallback>
      </mc:AlternateContent>
      <p:pic>
        <p:nvPicPr>
          <p:cNvPr id="6146" name="Picture 2" descr="A Guide to Word Embedding. What are they? How are they more useful… | by  Shraddha Anala | Towards Data Science">
            <a:extLst>
              <a:ext uri="{FF2B5EF4-FFF2-40B4-BE49-F238E27FC236}">
                <a16:creationId xmlns:a16="http://schemas.microsoft.com/office/drawing/2014/main" id="{5DE70025-CC16-6788-105D-C818BD26EB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51" b="7910"/>
          <a:stretch/>
        </p:blipFill>
        <p:spPr bwMode="auto">
          <a:xfrm>
            <a:off x="1073426" y="2676797"/>
            <a:ext cx="8839200" cy="273347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B2664E7D-0869-E105-7291-14AFEE2E8035}"/>
              </a:ext>
            </a:extLst>
          </p:cNvPr>
          <p:cNvSpPr txBox="1"/>
          <p:nvPr/>
        </p:nvSpPr>
        <p:spPr>
          <a:xfrm>
            <a:off x="265043" y="5382565"/>
            <a:ext cx="11794434" cy="128990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800" b="1" dirty="0">
                <a:solidFill>
                  <a:schemeClr val="accent5"/>
                </a:solidFill>
                <a:effectLst/>
                <a:latin typeface="Microsoft YaHei" panose="020B0503020204020204" pitchFamily="34" charset="-122"/>
                <a:ea typeface="Microsoft YaHei" panose="020B0503020204020204" pitchFamily="34" charset="-122"/>
              </a:rPr>
              <a:t>思考：应该降</a:t>
            </a:r>
            <a:r>
              <a:rPr lang="zh-CN" altLang="en-US" b="1" dirty="0">
                <a:solidFill>
                  <a:schemeClr val="accent5"/>
                </a:solidFill>
                <a:latin typeface="Microsoft YaHei" panose="020B0503020204020204" pitchFamily="34" charset="-122"/>
                <a:ea typeface="Microsoft YaHei" panose="020B0503020204020204" pitchFamily="34" charset="-122"/>
              </a:rPr>
              <a:t>到几维？</a:t>
            </a:r>
            <a:endParaRPr lang="en" altLang="zh-CN" sz="1800" b="1" dirty="0">
              <a:solidFill>
                <a:schemeClr val="accent5"/>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 altLang="zh-CN" sz="1800" dirty="0">
                <a:effectLst/>
                <a:latin typeface="Microsoft YaHei" panose="020B0503020204020204" pitchFamily="34" charset="-122"/>
                <a:ea typeface="Microsoft YaHei" panose="020B0503020204020204" pitchFamily="34" charset="-122"/>
              </a:rPr>
              <a:t>Johnson-</a:t>
            </a:r>
            <a:r>
              <a:rPr lang="en" altLang="zh-CN" sz="1800" dirty="0" err="1">
                <a:effectLst/>
                <a:latin typeface="Microsoft YaHei" panose="020B0503020204020204" pitchFamily="34" charset="-122"/>
                <a:ea typeface="Microsoft YaHei" panose="020B0503020204020204" pitchFamily="34" charset="-122"/>
              </a:rPr>
              <a:t>Lindenstrauss</a:t>
            </a:r>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引理：可以通过随机线性映射嵌入到一个通常远低于原始维数 </a:t>
            </a:r>
            <a:r>
              <a:rPr lang="en" altLang="zh-CN" sz="1800" dirty="0">
                <a:effectLst/>
                <a:latin typeface="Microsoft YaHei" panose="020B0503020204020204" pitchFamily="34" charset="-122"/>
                <a:ea typeface="Microsoft YaHei" panose="020B0503020204020204" pitchFamily="34" charset="-122"/>
              </a:rPr>
              <a:t>d </a:t>
            </a:r>
            <a:r>
              <a:rPr lang="zh-CN" altLang="en-US" sz="1800" dirty="0">
                <a:effectLst/>
                <a:latin typeface="Microsoft YaHei" panose="020B0503020204020204" pitchFamily="34" charset="-122"/>
                <a:ea typeface="Microsoft YaHei" panose="020B0503020204020204" pitchFamily="34" charset="-122"/>
              </a:rPr>
              <a:t>的 </a:t>
            </a:r>
            <a:r>
              <a:rPr lang="en" altLang="zh-CN" sz="1800" dirty="0">
                <a:effectLst/>
                <a:latin typeface="Microsoft YaHei" panose="020B0503020204020204" pitchFamily="34" charset="-122"/>
                <a:ea typeface="Microsoft YaHei" panose="020B0503020204020204" pitchFamily="34" charset="-122"/>
              </a:rPr>
              <a:t>k </a:t>
            </a:r>
            <a:r>
              <a:rPr lang="zh-CN" altLang="en-US" sz="1800" dirty="0">
                <a:effectLst/>
                <a:latin typeface="Microsoft YaHei" panose="020B0503020204020204" pitchFamily="34" charset="-122"/>
                <a:ea typeface="Microsoft YaHei" panose="020B0503020204020204" pitchFamily="34" charset="-122"/>
              </a:rPr>
              <a:t>维空间 </a:t>
            </a:r>
            <a:r>
              <a:rPr lang="en-US" altLang="zh-CN" sz="1800" dirty="0">
                <a:effectLst/>
                <a:latin typeface="Microsoft YaHei" panose="020B0503020204020204" pitchFamily="34" charset="-122"/>
                <a:ea typeface="Microsoft YaHei" panose="020B0503020204020204" pitchFamily="34" charset="-122"/>
              </a:rPr>
              <a:t>(</a:t>
            </a:r>
            <a:r>
              <a:rPr lang="en" altLang="zh-CN" sz="1800" dirty="0">
                <a:effectLst/>
                <a:latin typeface="Microsoft YaHei" panose="020B0503020204020204" pitchFamily="34" charset="-122"/>
                <a:ea typeface="Microsoft YaHei" panose="020B0503020204020204" pitchFamily="34" charset="-122"/>
              </a:rPr>
              <a:t>k </a:t>
            </a:r>
            <a:r>
              <a:rPr lang="zh-CN" altLang="en-US" sz="1800" dirty="0">
                <a:effectLst/>
                <a:latin typeface="Microsoft YaHei" panose="020B0503020204020204" pitchFamily="34" charset="-122"/>
                <a:ea typeface="Microsoft YaHei" panose="020B0503020204020204" pitchFamily="34" charset="-122"/>
              </a:rPr>
              <a:t>依赖于 </a:t>
            </a:r>
            <a:r>
              <a:rPr lang="en" altLang="zh-CN" sz="1800" b="1" dirty="0">
                <a:solidFill>
                  <a:srgbClr val="FF0000"/>
                </a:solidFill>
                <a:effectLst/>
                <a:latin typeface="Microsoft YaHei" panose="020B0503020204020204" pitchFamily="34" charset="-122"/>
                <a:ea typeface="Microsoft YaHei" panose="020B0503020204020204" pitchFamily="34" charset="-122"/>
              </a:rPr>
              <a:t>log n</a:t>
            </a:r>
            <a:r>
              <a:rPr lang="en" altLang="zh-C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中</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且点与点之间的距离可以近似得以保持。</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48626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随机投影引理</a:t>
            </a:r>
            <a:br>
              <a:rPr lang="zh-CN" altLang="en-US" b="1" dirty="0"/>
            </a:br>
            <a:endParaRPr lang="zh-CN" altLang="en-US" b="1" dirty="0"/>
          </a:p>
          <a:p>
            <a:endParaRPr lang="zh-CN" altLang="en-US" b="1"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BCE8441-73A1-1478-CE26-7DD25399F48E}"/>
                  </a:ext>
                </a:extLst>
              </p:cNvPr>
              <p:cNvSpPr txBox="1"/>
              <p:nvPr/>
            </p:nvSpPr>
            <p:spPr>
              <a:xfrm>
                <a:off x="368105" y="1075542"/>
                <a:ext cx="11223391" cy="903709"/>
              </a:xfrm>
              <a:prstGeom prst="rect">
                <a:avLst/>
              </a:prstGeom>
              <a:noFill/>
            </p:spPr>
            <p:txBody>
              <a:bodyPr wrap="square" rtlCol="0">
                <a:spAutoFit/>
              </a:bodyPr>
              <a:lstStyle/>
              <a:p>
                <a:pPr>
                  <a:lnSpc>
                    <a:spcPct val="125000"/>
                  </a:lnSpc>
                </a:pPr>
                <a:r>
                  <a:rPr lang="zh-CN" altLang="en-US" sz="1800" dirty="0">
                    <a:effectLst/>
                    <a:latin typeface="Microsoft YaHei" panose="020B0503020204020204" pitchFamily="34" charset="-122"/>
                    <a:ea typeface="Microsoft YaHei" panose="020B0503020204020204" pitchFamily="34" charset="-122"/>
                  </a:rPr>
                  <a:t>对于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i="1" dirty="0">
                            <a:latin typeface="Cambria Math" panose="02040503050406030204" pitchFamily="18" charset="0"/>
                          </a:rPr>
                          <m:t>R</m:t>
                        </m:r>
                      </m:e>
                      <m:sup>
                        <m:r>
                          <a:rPr lang="en-US" altLang="zh-CN" b="0" i="1" dirty="0" smtClean="0">
                            <a:latin typeface="Cambria Math" panose="02040503050406030204" pitchFamily="18" charset="0"/>
                          </a:rPr>
                          <m:t>𝑑</m:t>
                        </m:r>
                      </m:sup>
                    </m:sSup>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中任意 </a:t>
                </a:r>
                <a:r>
                  <a:rPr lang="en" altLang="zh-CN" sz="1800" dirty="0">
                    <a:effectLst/>
                    <a:latin typeface="Microsoft YaHei" panose="020B0503020204020204" pitchFamily="34" charset="-122"/>
                    <a:ea typeface="Microsoft YaHei" panose="020B0503020204020204" pitchFamily="34" charset="-122"/>
                  </a:rPr>
                  <a:t>n </a:t>
                </a:r>
                <a:r>
                  <a:rPr lang="zh-CN" altLang="en-US" sz="1800" dirty="0">
                    <a:effectLst/>
                    <a:latin typeface="Microsoft YaHei" panose="020B0503020204020204" pitchFamily="34" charset="-122"/>
                    <a:ea typeface="Microsoft YaHei" panose="020B0503020204020204" pitchFamily="34" charset="-122"/>
                  </a:rPr>
                  <a:t>个点的集合</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存在一个映射</a:t>
                </a:r>
                <a:r>
                  <a:rPr lang="en" altLang="zh-CN" dirty="0">
                    <a:latin typeface="Microsoft YaHei" panose="020B0503020204020204" pitchFamily="34" charset="-122"/>
                    <a:ea typeface="Microsoft YaHei" panose="020B0503020204020204" pitchFamily="34" charset="-122"/>
                  </a:rPr>
                  <a:t> </a:t>
                </a:r>
                <a14:m>
                  <m:oMath xmlns:m="http://schemas.openxmlformats.org/officeDocument/2006/math">
                    <m:sSup>
                      <m:sSupPr>
                        <m:ctrlPr>
                          <a:rPr lang="en-US" altLang="zh-CN" sz="1800" b="0" i="1" smtClean="0">
                            <a:effectLst/>
                            <a:latin typeface="Cambria Math" panose="02040503050406030204" pitchFamily="18" charset="0"/>
                          </a:rPr>
                        </m:ctrlPr>
                      </m:sSupPr>
                      <m:e>
                        <m:r>
                          <a:rPr lang="en-US" altLang="zh-CN" sz="1800" b="0" i="1" smtClean="0">
                            <a:effectLst/>
                            <a:latin typeface="Cambria Math" panose="02040503050406030204" pitchFamily="18" charset="0"/>
                          </a:rPr>
                          <m:t>𝑓</m:t>
                        </m:r>
                        <m:r>
                          <a:rPr lang="en-US" altLang="zh-CN" sz="1800" b="0" i="1" smtClean="0">
                            <a:effectLst/>
                            <a:latin typeface="Cambria Math" panose="02040503050406030204" pitchFamily="18" charset="0"/>
                          </a:rPr>
                          <m:t>: </m:t>
                        </m:r>
                        <m:r>
                          <a:rPr lang="en-US" altLang="zh-CN" sz="1800" b="0" i="1" smtClean="0">
                            <a:effectLst/>
                            <a:latin typeface="Cambria Math" panose="02040503050406030204" pitchFamily="18" charset="0"/>
                          </a:rPr>
                          <m:t>𝑅</m:t>
                        </m:r>
                      </m:e>
                      <m:sup>
                        <m:r>
                          <a:rPr lang="en-US" altLang="zh-CN" sz="1800" b="0" i="1" smtClean="0">
                            <a:effectLst/>
                            <a:latin typeface="Cambria Math" panose="02040503050406030204" pitchFamily="18" charset="0"/>
                          </a:rPr>
                          <m:t>𝑑</m:t>
                        </m:r>
                      </m:sup>
                    </m:sSup>
                  </m:oMath>
                </a14:m>
                <a:r>
                  <a:rPr lang="en" altLang="zh-CN" sz="1800" dirty="0">
                    <a:effectLst/>
                    <a:latin typeface="Microsoft YaHei" panose="020B0503020204020204" pitchFamily="34" charset="-122"/>
                    <a:ea typeface="Microsoft YaHei" panose="020B0503020204020204" pitchFamily="34" charset="-122"/>
                  </a:rPr>
                  <a:t> →</a:t>
                </a:r>
                <a14:m>
                  <m:oMath xmlns:m="http://schemas.openxmlformats.org/officeDocument/2006/math">
                    <m:sSup>
                      <m:sSupPr>
                        <m:ctrlPr>
                          <a:rPr lang="en-US" altLang="zh-CN" sz="1800" b="0" i="1" smtClean="0">
                            <a:effectLst/>
                            <a:latin typeface="Cambria Math" panose="02040503050406030204" pitchFamily="18" charset="0"/>
                          </a:rPr>
                        </m:ctrlPr>
                      </m:sSupPr>
                      <m:e>
                        <m:r>
                          <a:rPr lang="en-US" altLang="zh-CN" sz="1800" b="0" i="1" smtClean="0">
                            <a:effectLst/>
                            <a:latin typeface="Cambria Math" panose="02040503050406030204" pitchFamily="18" charset="0"/>
                          </a:rPr>
                          <m:t>𝑅</m:t>
                        </m:r>
                      </m:e>
                      <m:sup>
                        <m:r>
                          <a:rPr lang="en-US" altLang="zh-CN" sz="1800" b="0" i="1" smtClean="0">
                            <a:effectLst/>
                            <a:latin typeface="Cambria Math" panose="02040503050406030204" pitchFamily="18" charset="0"/>
                          </a:rPr>
                          <m:t>𝑘</m:t>
                        </m:r>
                      </m:sup>
                    </m:sSup>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其中</a:t>
                </a:r>
                <a:r>
                  <a:rPr lang="en" altLang="zh-CN" dirty="0">
                    <a:latin typeface="Microsoft YaHei" panose="020B0503020204020204" pitchFamily="34" charset="-122"/>
                    <a:ea typeface="Microsoft YaHei" panose="020B0503020204020204" pitchFamily="34" charset="-122"/>
                  </a:rPr>
                  <a:t> </a:t>
                </a:r>
                <a14:m>
                  <m:oMath xmlns:m="http://schemas.openxmlformats.org/officeDocument/2006/math">
                    <m:r>
                      <m:rPr>
                        <m:sty m:val="p"/>
                      </m:rPr>
                      <a:rPr lang="en-US" altLang="zh-CN" b="0" i="0" smtClean="0">
                        <a:latin typeface="Cambria Math" panose="02040503050406030204" pitchFamily="18" charset="0"/>
                      </a:rPr>
                      <m:t>k</m:t>
                    </m:r>
                    <m:r>
                      <a:rPr lang="en-US" altLang="zh-CN" b="0" i="0" smtClean="0">
                        <a:latin typeface="Cambria Math" panose="02040503050406030204" pitchFamily="18" charset="0"/>
                      </a:rPr>
                      <m:t>= </m:t>
                    </m:r>
                    <m:r>
                      <m:rPr>
                        <m:sty m:val="p"/>
                      </m:rPr>
                      <a:rPr lang="en-US" altLang="zh-CN">
                        <a:latin typeface="Cambria Math" panose="02040503050406030204" pitchFamily="18" charset="0"/>
                      </a:rPr>
                      <m:t>O</m:t>
                    </m:r>
                    <m:r>
                      <a:rPr lang="en-US" altLang="zh-CN" b="0" i="0" smtClean="0">
                        <a:latin typeface="Cambria Math" panose="02040503050406030204" pitchFamily="18" charset="0"/>
                      </a:rPr>
                      <m:t>(</m:t>
                    </m:r>
                    <m:f>
                      <m:fPr>
                        <m:ctrlPr>
                          <a:rPr lang="en-US" altLang="zh-CN" sz="1800" b="0" i="1" smtClean="0">
                            <a:effectLst/>
                            <a:latin typeface="Cambria Math" panose="02040503050406030204" pitchFamily="18" charset="0"/>
                          </a:rPr>
                        </m:ctrlPr>
                      </m:fPr>
                      <m:num>
                        <m:r>
                          <a:rPr lang="en-US" altLang="zh-CN" sz="1800" b="0" i="1" smtClean="0">
                            <a:effectLst/>
                            <a:latin typeface="Cambria Math" panose="02040503050406030204" pitchFamily="18" charset="0"/>
                          </a:rPr>
                          <m:t>1</m:t>
                        </m:r>
                      </m:num>
                      <m:den>
                        <m:sSup>
                          <m:sSupPr>
                            <m:ctrlPr>
                              <a:rPr lang="en-US" altLang="zh-CN" sz="1800" b="0" i="1" smtClean="0">
                                <a:effectLst/>
                                <a:latin typeface="Cambria Math" panose="02040503050406030204" pitchFamily="18" charset="0"/>
                              </a:rPr>
                            </m:ctrlPr>
                          </m:sSupPr>
                          <m:e>
                            <m:r>
                              <a:rPr lang="en-US" altLang="zh-CN" sz="1800" b="0" i="1" smtClean="0">
                                <a:effectLst/>
                                <a:latin typeface="Cambria Math" panose="02040503050406030204" pitchFamily="18" charset="0"/>
                              </a:rPr>
                              <m:t>𝜀</m:t>
                            </m:r>
                          </m:e>
                          <m:sup>
                            <m:r>
                              <a:rPr lang="en-US" altLang="zh-CN" sz="1800" b="0" i="1" smtClean="0">
                                <a:effectLst/>
                                <a:latin typeface="Cambria Math" panose="02040503050406030204" pitchFamily="18" charset="0"/>
                              </a:rPr>
                              <m:t>2</m:t>
                            </m:r>
                          </m:sup>
                        </m:sSup>
                      </m:den>
                    </m:f>
                    <m:func>
                      <m:funcPr>
                        <m:ctrlPr>
                          <a:rPr lang="en-US" altLang="zh-CN" sz="1800" b="0" i="1" smtClean="0">
                            <a:effectLst/>
                            <a:latin typeface="Cambria Math" panose="02040503050406030204" pitchFamily="18" charset="0"/>
                          </a:rPr>
                        </m:ctrlPr>
                      </m:funcPr>
                      <m:fName>
                        <m:r>
                          <m:rPr>
                            <m:sty m:val="p"/>
                          </m:rPr>
                          <a:rPr lang="en-US" altLang="zh-CN" sz="1800" b="0" i="0" smtClean="0">
                            <a:effectLst/>
                            <a:latin typeface="Cambria Math" panose="02040503050406030204" pitchFamily="18" charset="0"/>
                          </a:rPr>
                          <m:t>log</m:t>
                        </m:r>
                      </m:fName>
                      <m:e>
                        <m:r>
                          <a:rPr lang="en-US" altLang="zh-CN" sz="1800" b="0" i="1" smtClean="0">
                            <a:effectLst/>
                            <a:latin typeface="Cambria Math" panose="02040503050406030204" pitchFamily="18" charset="0"/>
                          </a:rPr>
                          <m:t>𝑛</m:t>
                        </m:r>
                        <m:r>
                          <a:rPr lang="en-US" altLang="zh-CN" sz="1800" b="0" i="1" smtClean="0">
                            <a:effectLst/>
                            <a:latin typeface="Cambria Math" panose="02040503050406030204" pitchFamily="18" charset="0"/>
                          </a:rPr>
                          <m:t>)</m:t>
                        </m:r>
                      </m:e>
                    </m:func>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使得对于任意的两个点</a:t>
                </a:r>
                <a:r>
                  <a:rPr lang="en-US" altLang="zh-CN" sz="1800" dirty="0">
                    <a:effectLst/>
                    <a:latin typeface="Microsoft YaHei" panose="020B0503020204020204" pitchFamily="34" charset="-122"/>
                    <a:ea typeface="Microsoft YaHei" panose="020B0503020204020204" pitchFamily="34" charset="-122"/>
                  </a:rPr>
                  <a:t> </a:t>
                </a:r>
                <a:r>
                  <a:rPr lang="en" altLang="zh-CN" sz="1800" dirty="0">
                    <a:effectLst/>
                    <a:latin typeface="Microsoft YaHei" panose="020B0503020204020204" pitchFamily="34" charset="-122"/>
                    <a:ea typeface="Microsoft YaHei" panose="020B0503020204020204" pitchFamily="34" charset="-122"/>
                  </a:rPr>
                  <a:t>u, v,</a:t>
                </a:r>
                <a:r>
                  <a:rPr lang="zh-CN" altLang="en-US" sz="1800" dirty="0">
                    <a:effectLst/>
                    <a:latin typeface="Microsoft YaHei" panose="020B0503020204020204" pitchFamily="34" charset="-122"/>
                    <a:ea typeface="Microsoft YaHei" panose="020B0503020204020204" pitchFamily="34" charset="-122"/>
                  </a:rPr>
                  <a:t>有</a:t>
                </a:r>
                <a:r>
                  <a:rPr lang="el-GR" altLang="zh-CN" sz="1800" dirty="0">
                    <a:effectLst/>
                    <a:latin typeface="Microsoft YaHei" panose="020B0503020204020204" pitchFamily="34" charset="-122"/>
                    <a:ea typeface="Microsoft YaHei" panose="020B0503020204020204" pitchFamily="34" charset="-122"/>
                  </a:rPr>
                  <a:t> </a:t>
                </a:r>
                <a:endParaRPr lang="el-GR" altLang="zh-CN" dirty="0">
                  <a:latin typeface="Microsoft YaHei" panose="020B0503020204020204" pitchFamily="34" charset="-122"/>
                  <a:ea typeface="Microsoft YaHei" panose="020B0503020204020204" pitchFamily="34" charset="-122"/>
                </a:endParaRPr>
              </a:p>
              <a:p>
                <a:pPr>
                  <a:lnSpc>
                    <a:spcPct val="125000"/>
                  </a:lnSpc>
                </a:pPr>
                <a:endParaRPr lang="zh-CN" altLang="en-US" sz="1800" dirty="0">
                  <a:effectLst/>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ABCE8441-73A1-1478-CE26-7DD25399F48E}"/>
                  </a:ext>
                </a:extLst>
              </p:cNvPr>
              <p:cNvSpPr txBox="1">
                <a:spLocks noRot="1" noChangeAspect="1" noMove="1" noResize="1" noEditPoints="1" noAdjustHandles="1" noChangeArrowheads="1" noChangeShapeType="1" noTextEdit="1"/>
              </p:cNvSpPr>
              <p:nvPr/>
            </p:nvSpPr>
            <p:spPr>
              <a:xfrm>
                <a:off x="368105" y="1075542"/>
                <a:ext cx="11223391" cy="903709"/>
              </a:xfrm>
              <a:prstGeom prst="rect">
                <a:avLst/>
              </a:prstGeom>
              <a:blipFill>
                <a:blip r:embed="rId2"/>
                <a:stretch>
                  <a:fillRect l="-45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9055721-64AB-BA05-52BB-9816C3FD8133}"/>
              </a:ext>
            </a:extLst>
          </p:cNvPr>
          <p:cNvPicPr>
            <a:picLocks noChangeAspect="1"/>
          </p:cNvPicPr>
          <p:nvPr/>
        </p:nvPicPr>
        <p:blipFill>
          <a:blip r:embed="rId3"/>
          <a:stretch>
            <a:fillRect/>
          </a:stretch>
        </p:blipFill>
        <p:spPr>
          <a:xfrm>
            <a:off x="2093601" y="1675154"/>
            <a:ext cx="7772400" cy="788187"/>
          </a:xfrm>
          <a:prstGeom prst="rect">
            <a:avLst/>
          </a:prstGeom>
        </p:spPr>
      </p:pic>
      <p:pic>
        <p:nvPicPr>
          <p:cNvPr id="7" name="图片 6">
            <a:extLst>
              <a:ext uri="{FF2B5EF4-FFF2-40B4-BE49-F238E27FC236}">
                <a16:creationId xmlns:a16="http://schemas.microsoft.com/office/drawing/2014/main" id="{FCD24A26-E727-8E78-C778-8A7FE7CD3254}"/>
              </a:ext>
            </a:extLst>
          </p:cNvPr>
          <p:cNvPicPr>
            <a:picLocks noChangeAspect="1"/>
          </p:cNvPicPr>
          <p:nvPr/>
        </p:nvPicPr>
        <p:blipFill>
          <a:blip r:embed="rId4"/>
          <a:stretch>
            <a:fillRect/>
          </a:stretch>
        </p:blipFill>
        <p:spPr>
          <a:xfrm>
            <a:off x="2590246" y="3081971"/>
            <a:ext cx="4546600" cy="213360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B3B6349-CF6A-BBF5-CF84-428BB313443D}"/>
                  </a:ext>
                </a:extLst>
              </p:cNvPr>
              <p:cNvSpPr txBox="1"/>
              <p:nvPr/>
            </p:nvSpPr>
            <p:spPr>
              <a:xfrm>
                <a:off x="663809" y="5930348"/>
                <a:ext cx="11429517" cy="391646"/>
              </a:xfrm>
              <a:prstGeom prst="rect">
                <a:avLst/>
              </a:prstGeom>
              <a:noFill/>
            </p:spPr>
            <p:txBody>
              <a:bodyPr wrap="square" rtlCol="0">
                <a:spAutoFit/>
              </a:bodyPr>
              <a:lstStyle/>
              <a:p>
                <a:r>
                  <a:rPr lang="zh-CN" altLang="en-US" sz="1800" dirty="0">
                    <a:effectLst/>
                    <a:latin typeface="Microsoft YaHei" panose="020B0503020204020204" pitchFamily="34" charset="-122"/>
                    <a:ea typeface="Microsoft YaHei" panose="020B0503020204020204" pitchFamily="34" charset="-122"/>
                  </a:rPr>
                  <a:t>其中 </a:t>
                </a:r>
                <a14:m>
                  <m:oMath xmlns:m="http://schemas.openxmlformats.org/officeDocument/2006/math">
                    <m:sSub>
                      <m:sSubPr>
                        <m:ctrlPr>
                          <a:rPr lang="en-US" altLang="zh-CN" sz="1800" b="0" i="1" smtClean="0">
                            <a:effectLst/>
                            <a:latin typeface="Cambria Math" panose="02040503050406030204" pitchFamily="18" charset="0"/>
                          </a:rPr>
                        </m:ctrlPr>
                      </m:sSubPr>
                      <m:e>
                        <m:r>
                          <a:rPr lang="en-US" altLang="zh-CN" sz="1800" b="0" i="1" smtClean="0">
                            <a:effectLst/>
                            <a:latin typeface="Cambria Math" panose="02040503050406030204" pitchFamily="18" charset="0"/>
                          </a:rPr>
                          <m:t>𝑟</m:t>
                        </m:r>
                      </m:e>
                      <m:sub>
                        <m:r>
                          <a:rPr lang="en-US" altLang="zh-CN" sz="1800" b="0" i="1" smtClean="0">
                            <a:effectLst/>
                            <a:latin typeface="Cambria Math" panose="02040503050406030204" pitchFamily="18" charset="0"/>
                          </a:rPr>
                          <m:t>𝑖𝑗</m:t>
                        </m:r>
                      </m:sub>
                    </m:sSub>
                  </m:oMath>
                </a14:m>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是独立同分布的高斯随机变量</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均值为 </a:t>
                </a:r>
                <a:r>
                  <a:rPr lang="en-US" altLang="zh-CN" sz="1800" dirty="0">
                    <a:effectLst/>
                    <a:latin typeface="Microsoft YaHei" panose="020B0503020204020204" pitchFamily="34" charset="-122"/>
                    <a:ea typeface="Microsoft YaHei" panose="020B0503020204020204" pitchFamily="34" charset="-122"/>
                  </a:rPr>
                  <a:t>0, </a:t>
                </a:r>
                <a:r>
                  <a:rPr lang="zh-CN" altLang="en-US" sz="1800" dirty="0">
                    <a:effectLst/>
                    <a:latin typeface="Microsoft YaHei" panose="020B0503020204020204" pitchFamily="34" charset="-122"/>
                    <a:ea typeface="Microsoft YaHei" panose="020B0503020204020204" pitchFamily="34" charset="-122"/>
                  </a:rPr>
                  <a:t>方差为 </a:t>
                </a:r>
                <a:r>
                  <a:rPr lang="en-US" altLang="zh-CN" sz="1800" dirty="0">
                    <a:effectLst/>
                    <a:latin typeface="Microsoft YaHei" panose="020B0503020204020204" pitchFamily="34" charset="-122"/>
                    <a:ea typeface="Microsoft YaHei" panose="020B0503020204020204" pitchFamily="34" charset="-122"/>
                  </a:rPr>
                  <a:t>1</a:t>
                </a: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FB3B6349-CF6A-BBF5-CF84-428BB313443D}"/>
                  </a:ext>
                </a:extLst>
              </p:cNvPr>
              <p:cNvSpPr txBox="1">
                <a:spLocks noRot="1" noChangeAspect="1" noMove="1" noResize="1" noEditPoints="1" noAdjustHandles="1" noChangeArrowheads="1" noChangeShapeType="1" noTextEdit="1"/>
              </p:cNvSpPr>
              <p:nvPr/>
            </p:nvSpPr>
            <p:spPr>
              <a:xfrm>
                <a:off x="663809" y="5930348"/>
                <a:ext cx="11429517" cy="391646"/>
              </a:xfrm>
              <a:prstGeom prst="rect">
                <a:avLst/>
              </a:prstGeom>
              <a:blipFill>
                <a:blip r:embed="rId5"/>
                <a:stretch>
                  <a:fillRect l="-444" t="-9677" b="-16129"/>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05F19959-B39B-CE9E-04DF-1D14C0E91A55}"/>
              </a:ext>
            </a:extLst>
          </p:cNvPr>
          <p:cNvSpPr txBox="1"/>
          <p:nvPr/>
        </p:nvSpPr>
        <p:spPr>
          <a:xfrm>
            <a:off x="663809" y="2611098"/>
            <a:ext cx="2492990" cy="411651"/>
          </a:xfrm>
          <a:prstGeom prst="rect">
            <a:avLst/>
          </a:prstGeom>
          <a:noFill/>
        </p:spPr>
        <p:txBody>
          <a:bodyPr wrap="none" rtlCol="0">
            <a:spAutoFit/>
          </a:bodyPr>
          <a:lstStyle/>
          <a:p>
            <a:pPr algn="l">
              <a:lnSpc>
                <a:spcPct val="125000"/>
              </a:lnSpc>
            </a:pPr>
            <a:r>
              <a:rPr kumimoji="1" lang="zh-CN" altLang="en-US" dirty="0">
                <a:ea typeface="Microsoft YaHei" panose="020B0503020204020204" pitchFamily="34" charset="-122"/>
              </a:rPr>
              <a:t>这个映射即随机投影：</a:t>
            </a:r>
          </a:p>
        </p:txBody>
      </p:sp>
    </p:spTree>
    <p:extLst>
      <p:ext uri="{BB962C8B-B14F-4D97-AF65-F5344CB8AC3E}">
        <p14:creationId xmlns:p14="http://schemas.microsoft.com/office/powerpoint/2010/main" val="835168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3F69BB0-BF5B-1770-862E-A8AF450D7A33}"/>
              </a:ext>
            </a:extLst>
          </p:cNvPr>
          <p:cNvSpPr txBox="1">
            <a:spLocks/>
          </p:cNvSpPr>
          <p:nvPr/>
        </p:nvSpPr>
        <p:spPr>
          <a:xfrm>
            <a:off x="1007164" y="2834236"/>
            <a:ext cx="1057523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1" i="0" u="none" strike="noStrike" kern="1200" cap="none" spc="0" normalizeH="0" baseline="0" noProof="0" dirty="0">
                <a:ln>
                  <a:noFill/>
                </a:ln>
                <a:solidFill>
                  <a:srgbClr val="000000"/>
                </a:solidFill>
                <a:effectLst/>
                <a:uLnTx/>
                <a:uFillTx/>
                <a:latin typeface="Arial"/>
                <a:ea typeface="微软雅黑"/>
                <a:cs typeface="+mj-cs"/>
              </a:rPr>
              <a:t>维数灾难的例子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4400" b="1" i="0" u="none" strike="noStrike" kern="1200" cap="none" spc="0" normalizeH="0" baseline="0" noProof="0" dirty="0">
              <a:ln>
                <a:noFill/>
              </a:ln>
              <a:solidFill>
                <a:srgbClr val="000000"/>
              </a:solidFill>
              <a:effectLst/>
              <a:uLnTx/>
              <a:uFillTx/>
              <a:latin typeface="Arial"/>
              <a:ea typeface="微软雅黑"/>
              <a:cs typeface="+mj-cs"/>
            </a:endParaRPr>
          </a:p>
        </p:txBody>
      </p:sp>
    </p:spTree>
    <p:extLst>
      <p:ext uri="{BB962C8B-B14F-4D97-AF65-F5344CB8AC3E}">
        <p14:creationId xmlns:p14="http://schemas.microsoft.com/office/powerpoint/2010/main" val="1578554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0F92AE6-F99F-3354-D20F-E91745ECFDA5}"/>
                  </a:ext>
                </a:extLst>
              </p:cNvPr>
              <p:cNvSpPr txBox="1"/>
              <p:nvPr/>
            </p:nvSpPr>
            <p:spPr>
              <a:xfrm>
                <a:off x="265043" y="1179443"/>
                <a:ext cx="11171583" cy="1469890"/>
              </a:xfrm>
              <a:prstGeom prst="rect">
                <a:avLst/>
              </a:prstGeom>
              <a:noFill/>
            </p:spPr>
            <p:txBody>
              <a:bodyPr wrap="square" rtlCol="0">
                <a:spAutoFit/>
              </a:bodyPr>
              <a:lstStyle/>
              <a:p>
                <a:pPr marL="285750" indent="-285750">
                  <a:lnSpc>
                    <a:spcPct val="125000"/>
                  </a:lnSpc>
                  <a:buFont typeface="Wingdings" pitchFamily="2" charset="2"/>
                  <a:buChar char="Ø"/>
                </a:pPr>
                <a:r>
                  <a:rPr kumimoji="1" lang="zh-CN" altLang="en-US" dirty="0">
                    <a:ea typeface="Microsoft YaHei" panose="020B0503020204020204" pitchFamily="34" charset="-122"/>
                  </a:rPr>
                  <a:t>机器学习：如何学习一个未知函数 </a:t>
                </a:r>
                <a14:m>
                  <m:oMath xmlns:m="http://schemas.openxmlformats.org/officeDocument/2006/math">
                    <m:sSup>
                      <m:sSupPr>
                        <m:ctrlPr>
                          <a:rPr kumimoji="1" lang="en-US" altLang="zh-CN" b="0" i="1" smtClean="0">
                            <a:latin typeface="Cambria Math" panose="02040503050406030204" pitchFamily="18" charset="0"/>
                            <a:ea typeface="Microsoft YaHei" panose="020B0503020204020204" pitchFamily="34" charset="-122"/>
                          </a:rPr>
                        </m:ctrlPr>
                      </m:sSupPr>
                      <m:e>
                        <m:r>
                          <a:rPr kumimoji="1" lang="en-US" altLang="zh-CN" b="0" i="1" smtClean="0">
                            <a:latin typeface="Cambria Math" panose="02040503050406030204" pitchFamily="18" charset="0"/>
                            <a:ea typeface="Microsoft YaHei" panose="020B0503020204020204" pitchFamily="34" charset="-122"/>
                          </a:rPr>
                          <m:t>𝑓</m:t>
                        </m:r>
                      </m:e>
                      <m:sup>
                        <m:r>
                          <a:rPr kumimoji="1" lang="en-US" altLang="zh-CN" b="0" i="1" smtClean="0">
                            <a:latin typeface="Cambria Math" panose="02040503050406030204" pitchFamily="18" charset="0"/>
                            <a:ea typeface="Microsoft YaHei" panose="020B0503020204020204" pitchFamily="34" charset="-122"/>
                          </a:rPr>
                          <m:t>∗</m:t>
                        </m:r>
                      </m:sup>
                    </m:sSup>
                    <m:r>
                      <a:rPr kumimoji="1" lang="zh-CN" altLang="en-US" b="0" i="0" smtClean="0">
                        <a:latin typeface="Cambria Math" panose="02040503050406030204" pitchFamily="18" charset="0"/>
                        <a:ea typeface="Microsoft YaHei" panose="020B0503020204020204" pitchFamily="34" charset="-122"/>
                      </a:rPr>
                      <m:t>？</m:t>
                    </m:r>
                  </m:oMath>
                </a14:m>
                <a:endParaRPr kumimoji="1" lang="en-US" altLang="zh-CN" dirty="0">
                  <a:ea typeface="Microsoft YaHei" panose="020B0503020204020204" pitchFamily="34" charset="-122"/>
                </a:endParaRPr>
              </a:p>
              <a:p>
                <a:pPr marL="285750" indent="-285750">
                  <a:lnSpc>
                    <a:spcPct val="125000"/>
                  </a:lnSpc>
                  <a:buFont typeface="Wingdings" pitchFamily="2" charset="2"/>
                  <a:buChar char="Ø"/>
                </a:pPr>
                <a:r>
                  <a:rPr kumimoji="1" lang="zh-CN" altLang="en-US" dirty="0">
                    <a:ea typeface="Microsoft YaHei" panose="020B0503020204020204" pitchFamily="34" charset="-122"/>
                  </a:rPr>
                  <a:t>这通常可以描述为一个</a:t>
                </a:r>
                <a:r>
                  <a:rPr kumimoji="1" lang="zh-CN" altLang="en-US" b="1" dirty="0">
                    <a:solidFill>
                      <a:srgbClr val="FF0000"/>
                    </a:solidFill>
                    <a:ea typeface="Microsoft YaHei" panose="020B0503020204020204" pitchFamily="34" charset="-122"/>
                  </a:rPr>
                  <a:t>函数逼近</a:t>
                </a:r>
                <a:r>
                  <a:rPr kumimoji="1" lang="zh-CN" altLang="en-US" dirty="0">
                    <a:ea typeface="Microsoft YaHei" panose="020B0503020204020204" pitchFamily="34" charset="-122"/>
                  </a:rPr>
                  <a:t>问题</a:t>
                </a:r>
                <a:r>
                  <a:rPr kumimoji="1" lang="en-US" altLang="zh-CN" dirty="0">
                    <a:ea typeface="Microsoft YaHei" panose="020B0503020204020204" pitchFamily="34" charset="-122"/>
                  </a:rPr>
                  <a:t>: </a:t>
                </a:r>
              </a:p>
              <a:p>
                <a:pPr>
                  <a:lnSpc>
                    <a:spcPct val="125000"/>
                  </a:lnSpc>
                </a:pPr>
                <a:r>
                  <a:rPr kumimoji="1" lang="zh-CN" altLang="en-US" dirty="0">
                    <a:ea typeface="Microsoft YaHei" panose="020B0503020204020204" pitchFamily="34" charset="-122"/>
                  </a:rPr>
                  <a:t>      已知一个训练数据集 </a:t>
                </a:r>
                <a14:m>
                  <m:oMath xmlns:m="http://schemas.openxmlformats.org/officeDocument/2006/math">
                    <m:r>
                      <m:rPr>
                        <m:lit/>
                      </m:rP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𝑥</m:t>
                        </m:r>
                      </m:e>
                      <m:sub>
                        <m:r>
                          <a:rPr kumimoji="1" lang="en-US" altLang="zh-CN" b="0" i="1" smtClean="0">
                            <a:latin typeface="Cambria Math" panose="02040503050406030204" pitchFamily="18" charset="0"/>
                            <a:ea typeface="Microsoft YaHei" panose="020B0503020204020204" pitchFamily="34" charset="-122"/>
                          </a:rPr>
                          <m:t>𝑖</m:t>
                        </m:r>
                      </m:sub>
                    </m:sSub>
                    <m:r>
                      <a:rPr kumimoji="1" lang="en-US" altLang="zh-CN" b="0" i="1" smtClean="0">
                        <a:latin typeface="Cambria Math" panose="02040503050406030204" pitchFamily="18" charset="0"/>
                        <a:ea typeface="Microsoft YaHei" panose="020B0503020204020204" pitchFamily="34" charset="-122"/>
                      </a:rPr>
                      <m:t>, </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𝑦</m:t>
                        </m:r>
                      </m:e>
                      <m:sub>
                        <m:r>
                          <a:rPr kumimoji="1" lang="en-US" altLang="zh-CN" b="0" i="1" smtClean="0">
                            <a:latin typeface="Cambria Math" panose="02040503050406030204" pitchFamily="18" charset="0"/>
                            <a:ea typeface="Microsoft YaHei" panose="020B0503020204020204" pitchFamily="34" charset="-122"/>
                          </a:rPr>
                          <m:t>𝑖</m:t>
                        </m:r>
                      </m:sub>
                    </m:sSub>
                    <m:sSubSup>
                      <m:sSubSupPr>
                        <m:ctrlPr>
                          <a:rPr kumimoji="1" lang="en-US" altLang="zh-CN" b="0" i="1" smtClean="0">
                            <a:latin typeface="Cambria Math" panose="02040503050406030204" pitchFamily="18" charset="0"/>
                            <a:ea typeface="Microsoft YaHei" panose="020B0503020204020204" pitchFamily="34" charset="-122"/>
                          </a:rPr>
                        </m:ctrlPr>
                      </m:sSubSupPr>
                      <m:e>
                        <m:r>
                          <m:rPr>
                            <m:lit/>
                          </m:rPr>
                          <a:rPr kumimoji="1" lang="en-US" altLang="zh-CN" b="0" i="1" smtClean="0">
                            <a:latin typeface="Cambria Math" panose="02040503050406030204" pitchFamily="18" charset="0"/>
                            <a:ea typeface="Microsoft YaHei" panose="020B0503020204020204" pitchFamily="34" charset="-122"/>
                          </a:rPr>
                          <m:t>}</m:t>
                        </m:r>
                      </m:e>
                      <m:sub>
                        <m:r>
                          <a:rPr kumimoji="1" lang="en-US" altLang="zh-CN" b="0" i="1" smtClean="0">
                            <a:latin typeface="Cambria Math" panose="02040503050406030204" pitchFamily="18" charset="0"/>
                            <a:ea typeface="Microsoft YaHei" panose="020B0503020204020204" pitchFamily="34" charset="-122"/>
                          </a:rPr>
                          <m:t>𝑖</m:t>
                        </m:r>
                        <m:r>
                          <a:rPr kumimoji="1" lang="en-US" altLang="zh-CN" b="0" i="1" smtClean="0">
                            <a:latin typeface="Cambria Math" panose="02040503050406030204" pitchFamily="18" charset="0"/>
                            <a:ea typeface="Microsoft YaHei" panose="020B0503020204020204" pitchFamily="34" charset="-122"/>
                          </a:rPr>
                          <m:t>=1</m:t>
                        </m:r>
                      </m:sub>
                      <m:sup>
                        <m:r>
                          <a:rPr kumimoji="1" lang="en-US" altLang="zh-CN" b="0" i="1" smtClean="0">
                            <a:latin typeface="Cambria Math" panose="02040503050406030204" pitchFamily="18" charset="0"/>
                            <a:ea typeface="Microsoft YaHei" panose="020B0503020204020204" pitchFamily="34" charset="-122"/>
                          </a:rPr>
                          <m:t>𝑛</m:t>
                        </m:r>
                      </m:sup>
                    </m:sSubSup>
                  </m:oMath>
                </a14:m>
                <a:r>
                  <a:rPr kumimoji="1" lang="en" altLang="zh-CN" dirty="0">
                    <a:ea typeface="Microsoft YaHei" panose="020B0503020204020204" pitchFamily="34" charset="-122"/>
                  </a:rPr>
                  <a:t> , </a:t>
                </a:r>
                <a:r>
                  <a:rPr kumimoji="1" lang="zh-CN" altLang="en-US" dirty="0">
                    <a:ea typeface="Microsoft YaHei" panose="020B0503020204020204" pitchFamily="34" charset="-122"/>
                  </a:rPr>
                  <a:t>其中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𝑦</m:t>
                        </m:r>
                      </m:e>
                      <m:sub>
                        <m:r>
                          <a:rPr kumimoji="1" lang="en-US" altLang="zh-CN" b="0" i="1" smtClean="0">
                            <a:latin typeface="Cambria Math" panose="02040503050406030204" pitchFamily="18" charset="0"/>
                            <a:ea typeface="Microsoft YaHei" panose="020B0503020204020204" pitchFamily="34" charset="-122"/>
                          </a:rPr>
                          <m:t>𝑖</m:t>
                        </m:r>
                      </m:sub>
                    </m:sSub>
                    <m:r>
                      <a:rPr kumimoji="1" lang="en-US" altLang="zh-CN" b="0" i="1" smtClean="0">
                        <a:latin typeface="Cambria Math" panose="02040503050406030204" pitchFamily="18" charset="0"/>
                        <a:ea typeface="Microsoft YaHei" panose="020B0503020204020204" pitchFamily="34" charset="-122"/>
                      </a:rPr>
                      <m:t>=</m:t>
                    </m:r>
                    <m:sSup>
                      <m:sSupPr>
                        <m:ctrlPr>
                          <a:rPr kumimoji="1" lang="en-US" altLang="zh-CN" b="0" i="1" smtClean="0">
                            <a:latin typeface="Cambria Math" panose="02040503050406030204" pitchFamily="18" charset="0"/>
                            <a:ea typeface="Microsoft YaHei" panose="020B0503020204020204" pitchFamily="34" charset="-122"/>
                          </a:rPr>
                        </m:ctrlPr>
                      </m:sSupPr>
                      <m:e>
                        <m:r>
                          <a:rPr kumimoji="1" lang="en-US" altLang="zh-CN" b="0" i="1" smtClean="0">
                            <a:latin typeface="Cambria Math" panose="02040503050406030204" pitchFamily="18" charset="0"/>
                            <a:ea typeface="Microsoft YaHei" panose="020B0503020204020204" pitchFamily="34" charset="-122"/>
                          </a:rPr>
                          <m:t>𝑓</m:t>
                        </m:r>
                      </m:e>
                      <m:sup>
                        <m:r>
                          <a:rPr kumimoji="1" lang="en-US" altLang="zh-CN" b="0" i="1" smtClean="0">
                            <a:latin typeface="Cambria Math" panose="02040503050406030204" pitchFamily="18" charset="0"/>
                            <a:ea typeface="Microsoft YaHei" panose="020B0503020204020204" pitchFamily="34" charset="-122"/>
                          </a:rPr>
                          <m:t>∗</m:t>
                        </m:r>
                      </m:sup>
                    </m:sSup>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𝑥</m:t>
                        </m:r>
                      </m:e>
                      <m:sub>
                        <m:r>
                          <a:rPr kumimoji="1" lang="en-US" altLang="zh-CN" b="0" i="1" smtClean="0">
                            <a:latin typeface="Cambria Math" panose="02040503050406030204" pitchFamily="18" charset="0"/>
                            <a:ea typeface="Microsoft YaHei" panose="020B0503020204020204" pitchFamily="34" charset="-122"/>
                          </a:rPr>
                          <m:t>𝑖</m:t>
                        </m:r>
                      </m:sub>
                    </m:sSub>
                    <m:r>
                      <a:rPr kumimoji="1" lang="en-US" altLang="zh-CN" b="0" i="1" smtClean="0">
                        <a:latin typeface="Cambria Math" panose="02040503050406030204" pitchFamily="18" charset="0"/>
                        <a:ea typeface="Microsoft YaHei" panose="020B0503020204020204" pitchFamily="34" charset="-122"/>
                      </a:rPr>
                      <m:t>)</m:t>
                    </m:r>
                  </m:oMath>
                </a14:m>
                <a:r>
                  <a:rPr kumimoji="1" lang="en" altLang="zh-CN" dirty="0">
                    <a:ea typeface="Microsoft YaHei" panose="020B0503020204020204" pitchFamily="34" charset="-122"/>
                  </a:rPr>
                  <a:t>, </a:t>
                </a:r>
                <a:r>
                  <a:rPr kumimoji="1" lang="zh-CN" altLang="en-US" dirty="0">
                    <a:ea typeface="Microsoft YaHei" panose="020B0503020204020204" pitchFamily="34" charset="-122"/>
                  </a:rPr>
                  <a:t>我们希望基于这些数据来找到一个函 数 </a:t>
                </a:r>
                <a14:m>
                  <m:oMath xmlns:m="http://schemas.openxmlformats.org/officeDocument/2006/math">
                    <m:acc>
                      <m:accPr>
                        <m:chr m:val="̂"/>
                        <m:ctrlPr>
                          <a:rPr kumimoji="1" lang="en-US" altLang="zh-CN" b="0" i="1" smtClean="0">
                            <a:latin typeface="Cambria Math" panose="02040503050406030204" pitchFamily="18" charset="0"/>
                            <a:ea typeface="Microsoft YaHei" panose="020B0503020204020204" pitchFamily="34" charset="-122"/>
                          </a:rPr>
                        </m:ctrlPr>
                      </m:accPr>
                      <m:e>
                        <m:r>
                          <a:rPr kumimoji="1" lang="en-US" altLang="zh-CN" b="0" i="1" smtClean="0">
                            <a:latin typeface="Cambria Math" panose="02040503050406030204" pitchFamily="18" charset="0"/>
                            <a:ea typeface="Microsoft YaHei" panose="020B0503020204020204" pitchFamily="34" charset="-122"/>
                          </a:rPr>
                          <m:t>𝑓</m:t>
                        </m:r>
                      </m:e>
                    </m:acc>
                  </m:oMath>
                </a14:m>
                <a:r>
                  <a:rPr kumimoji="1" lang="en" altLang="zh-CN" dirty="0">
                    <a:ea typeface="Microsoft YaHei" panose="020B0503020204020204" pitchFamily="34" charset="-122"/>
                  </a:rPr>
                  <a:t> </a:t>
                </a:r>
                <a:r>
                  <a:rPr kumimoji="1" lang="zh-CN" altLang="en-US" dirty="0">
                    <a:ea typeface="Microsoft YaHei" panose="020B0503020204020204" pitchFamily="34" charset="-122"/>
                  </a:rPr>
                  <a:t>尽可能逼近 </a:t>
                </a:r>
                <a14:m>
                  <m:oMath xmlns:m="http://schemas.openxmlformats.org/officeDocument/2006/math">
                    <m:sSup>
                      <m:sSupPr>
                        <m:ctrlPr>
                          <a:rPr kumimoji="1" lang="en-US" altLang="zh-CN" b="0" i="1" smtClean="0">
                            <a:latin typeface="Cambria Math" panose="02040503050406030204" pitchFamily="18" charset="0"/>
                            <a:ea typeface="Microsoft YaHei" panose="020B0503020204020204" pitchFamily="34" charset="-122"/>
                          </a:rPr>
                        </m:ctrlPr>
                      </m:sSupPr>
                      <m:e>
                        <m:r>
                          <a:rPr kumimoji="1" lang="en-US" altLang="zh-CN" b="0" i="1" smtClean="0">
                            <a:latin typeface="Cambria Math" panose="02040503050406030204" pitchFamily="18" charset="0"/>
                            <a:ea typeface="Microsoft YaHei" panose="020B0503020204020204" pitchFamily="34" charset="-122"/>
                          </a:rPr>
                          <m:t>𝑓</m:t>
                        </m:r>
                      </m:e>
                      <m:sup>
                        <m:r>
                          <a:rPr kumimoji="1" lang="en-US" altLang="zh-CN" b="0" i="1" smtClean="0">
                            <a:latin typeface="Cambria Math" panose="02040503050406030204" pitchFamily="18" charset="0"/>
                            <a:ea typeface="Microsoft YaHei" panose="020B0503020204020204" pitchFamily="34" charset="-122"/>
                          </a:rPr>
                          <m:t>∗</m:t>
                        </m:r>
                      </m:sup>
                    </m:sSup>
                  </m:oMath>
                </a14:m>
                <a:r>
                  <a:rPr kumimoji="1" lang="zh-CN" altLang="en" dirty="0">
                    <a:ea typeface="Microsoft YaHei" panose="020B0503020204020204" pitchFamily="34" charset="-122"/>
                  </a:rPr>
                  <a:t>。</a:t>
                </a:r>
                <a:endParaRPr kumimoji="1" lang="en-US" altLang="zh-CN" dirty="0">
                  <a:ea typeface="Microsoft YaHei" panose="020B0503020204020204" pitchFamily="34" charset="-122"/>
                </a:endParaRPr>
              </a:p>
              <a:p>
                <a:pPr marL="285750" indent="-285750">
                  <a:lnSpc>
                    <a:spcPct val="125000"/>
                  </a:lnSpc>
                  <a:buFont typeface="Wingdings" pitchFamily="2" charset="2"/>
                  <a:buChar char="Ø"/>
                </a:pPr>
                <a:r>
                  <a:rPr kumimoji="1" lang="zh-CN" altLang="en-US" dirty="0">
                    <a:ea typeface="Microsoft YaHei" panose="020B0503020204020204" pitchFamily="34" charset="-122"/>
                  </a:rPr>
                  <a:t>高维： “</a:t>
                </a:r>
                <a:r>
                  <a:rPr kumimoji="1" lang="zh-CN" altLang="en-US" b="1" dirty="0">
                    <a:solidFill>
                      <a:srgbClr val="FF0000"/>
                    </a:solidFill>
                    <a:ea typeface="Microsoft YaHei" panose="020B0503020204020204" pitchFamily="34" charset="-122"/>
                  </a:rPr>
                  <a:t>维数灾难</a:t>
                </a:r>
                <a:r>
                  <a:rPr kumimoji="1" lang="zh-CN" altLang="en-US" dirty="0">
                    <a:ea typeface="Microsoft YaHei" panose="020B0503020204020204" pitchFamily="34" charset="-122"/>
                  </a:rPr>
                  <a:t>”</a:t>
                </a:r>
                <a:r>
                  <a:rPr kumimoji="1" lang="en-US" altLang="zh-CN" dirty="0">
                    <a:ea typeface="Microsoft YaHei" panose="020B0503020204020204" pitchFamily="34" charset="-122"/>
                  </a:rPr>
                  <a:t>(</a:t>
                </a:r>
                <a:r>
                  <a:rPr kumimoji="1" lang="en" altLang="zh-CN" dirty="0">
                    <a:ea typeface="Microsoft YaHei" panose="020B0503020204020204" pitchFamily="34" charset="-122"/>
                  </a:rPr>
                  <a:t>curse of dimensionality</a:t>
                </a:r>
                <a:r>
                  <a:rPr kumimoji="1" lang="zh-CN" altLang="en" dirty="0">
                    <a:ea typeface="Microsoft YaHei" panose="020B0503020204020204" pitchFamily="34" charset="-122"/>
                  </a:rPr>
                  <a:t>，</a:t>
                </a:r>
                <a:r>
                  <a:rPr kumimoji="1" lang="en" altLang="zh-CN" dirty="0" err="1">
                    <a:ea typeface="Microsoft YaHei" panose="020B0503020204020204" pitchFamily="34" charset="-122"/>
                  </a:rPr>
                  <a:t>CoD</a:t>
                </a:r>
                <a:r>
                  <a:rPr kumimoji="1" lang="en" altLang="zh-CN" dirty="0">
                    <a:ea typeface="Microsoft YaHei" panose="020B0503020204020204" pitchFamily="34" charset="-122"/>
                  </a:rPr>
                  <a:t>) </a:t>
                </a:r>
                <a:r>
                  <a:rPr kumimoji="1" lang="zh-CN" altLang="en-US" dirty="0">
                    <a:ea typeface="Microsoft YaHei" panose="020B0503020204020204" pitchFamily="34" charset="-122"/>
                  </a:rPr>
                  <a:t> </a:t>
                </a:r>
                <a:endParaRPr kumimoji="1" lang="en-US" altLang="zh-CN" dirty="0">
                  <a:ea typeface="Microsoft YaHei" panose="020B0503020204020204" pitchFamily="34" charset="-122"/>
                </a:endParaRPr>
              </a:p>
            </p:txBody>
          </p:sp>
        </mc:Choice>
        <mc:Fallback xmlns="">
          <p:sp>
            <p:nvSpPr>
              <p:cNvPr id="2" name="文本框 1">
                <a:extLst>
                  <a:ext uri="{FF2B5EF4-FFF2-40B4-BE49-F238E27FC236}">
                    <a16:creationId xmlns:a16="http://schemas.microsoft.com/office/drawing/2014/main" id="{A0F92AE6-F99F-3354-D20F-E91745ECFDA5}"/>
                  </a:ext>
                </a:extLst>
              </p:cNvPr>
              <p:cNvSpPr txBox="1">
                <a:spLocks noRot="1" noChangeAspect="1" noMove="1" noResize="1" noEditPoints="1" noAdjustHandles="1" noChangeArrowheads="1" noChangeShapeType="1" noTextEdit="1"/>
              </p:cNvSpPr>
              <p:nvPr/>
            </p:nvSpPr>
            <p:spPr>
              <a:xfrm>
                <a:off x="265043" y="1179443"/>
                <a:ext cx="11171583" cy="1469890"/>
              </a:xfrm>
              <a:prstGeom prst="rect">
                <a:avLst/>
              </a:prstGeom>
              <a:blipFill>
                <a:blip r:embed="rId2"/>
                <a:stretch>
                  <a:fillRect l="-341" r="-2497" b="-5983"/>
                </a:stretch>
              </a:blipFill>
            </p:spPr>
            <p:txBody>
              <a:bodyPr/>
              <a:lstStyle/>
              <a:p>
                <a:r>
                  <a:rPr lang="zh-CN" altLang="en-US">
                    <a:noFill/>
                  </a:rPr>
                  <a:t> </a:t>
                </a:r>
              </a:p>
            </p:txBody>
          </p:sp>
        </mc:Fallback>
      </mc:AlternateContent>
      <p:sp>
        <p:nvSpPr>
          <p:cNvPr id="3" name="Title 1">
            <a:extLst>
              <a:ext uri="{FF2B5EF4-FFF2-40B4-BE49-F238E27FC236}">
                <a16:creationId xmlns:a16="http://schemas.microsoft.com/office/drawing/2014/main" id="{B534E834-91A0-13F1-122F-137D1F3466DC}"/>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什么是维数灾难？</a:t>
            </a:r>
          </a:p>
        </p:txBody>
      </p:sp>
      <p:pic>
        <p:nvPicPr>
          <p:cNvPr id="5122" name="Picture 2" descr="Big O Notation. Exploring Time Complexity, Worst Case… | by Byron Skoutaris  | Medium">
            <a:extLst>
              <a:ext uri="{FF2B5EF4-FFF2-40B4-BE49-F238E27FC236}">
                <a16:creationId xmlns:a16="http://schemas.microsoft.com/office/drawing/2014/main" id="{F395683F-59CD-F36C-80D4-09B30A768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8202" y="2663686"/>
            <a:ext cx="5073798" cy="359796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019699-AACC-89DB-1CA6-918A213A5704}"/>
              </a:ext>
            </a:extLst>
          </p:cNvPr>
          <p:cNvSpPr txBox="1"/>
          <p:nvPr/>
        </p:nvSpPr>
        <p:spPr>
          <a:xfrm>
            <a:off x="278297" y="3246783"/>
            <a:ext cx="6639338" cy="2144177"/>
          </a:xfrm>
          <a:prstGeom prst="rect">
            <a:avLst/>
          </a:prstGeom>
          <a:noFill/>
        </p:spPr>
        <p:txBody>
          <a:bodyPr wrap="square" rtlCol="0">
            <a:spAutoFit/>
          </a:bodyPr>
          <a:lstStyle/>
          <a:p>
            <a:pPr>
              <a:lnSpc>
                <a:spcPct val="125000"/>
              </a:lnSpc>
            </a:pPr>
            <a:r>
              <a:rPr kumimoji="1" lang="zh-CN" altLang="en-US" b="1" dirty="0">
                <a:solidFill>
                  <a:srgbClr val="FF0000"/>
                </a:solidFill>
                <a:ea typeface="Microsoft YaHei" panose="020B0503020204020204" pitchFamily="34" charset="-122"/>
              </a:rPr>
              <a:t>维数灾难：</a:t>
            </a:r>
            <a:r>
              <a:rPr kumimoji="1" lang="zh-CN" altLang="en-US" b="1" dirty="0">
                <a:ea typeface="Microsoft YaHei" panose="020B0503020204020204" pitchFamily="34" charset="-122"/>
              </a:rPr>
              <a:t>当数据的维数增高时</a:t>
            </a:r>
            <a:r>
              <a:rPr kumimoji="1" lang="en-US" altLang="zh-CN" b="1" dirty="0">
                <a:ea typeface="Microsoft YaHei" panose="020B0503020204020204" pitchFamily="34" charset="-122"/>
              </a:rPr>
              <a:t>,</a:t>
            </a:r>
            <a:r>
              <a:rPr kumimoji="1" lang="zh-CN" altLang="en-US" b="1" dirty="0">
                <a:ea typeface="Microsoft YaHei" panose="020B0503020204020204" pitchFamily="34" charset="-122"/>
              </a:rPr>
              <a:t> 为了保持模型的精度</a:t>
            </a:r>
            <a:r>
              <a:rPr kumimoji="1" lang="en-US" altLang="zh-CN" b="1" dirty="0">
                <a:ea typeface="Microsoft YaHei" panose="020B0503020204020204" pitchFamily="34" charset="-122"/>
              </a:rPr>
              <a:t>,</a:t>
            </a:r>
            <a:r>
              <a:rPr kumimoji="1" lang="zh-CN" altLang="en-US" b="1" dirty="0">
                <a:ea typeface="Microsoft YaHei" panose="020B0503020204020204" pitchFamily="34" charset="-122"/>
              </a:rPr>
              <a:t> 算法所需的数据量</a:t>
            </a:r>
            <a:r>
              <a:rPr kumimoji="1" lang="en-US" altLang="zh-CN" b="1" dirty="0">
                <a:ea typeface="Microsoft YaHei" panose="020B0503020204020204" pitchFamily="34" charset="-122"/>
              </a:rPr>
              <a:t>/</a:t>
            </a:r>
            <a:r>
              <a:rPr kumimoji="1" lang="zh-CN" altLang="en-US" b="1" dirty="0">
                <a:ea typeface="Microsoft YaHei" panose="020B0503020204020204" pitchFamily="34" charset="-122"/>
              </a:rPr>
              <a:t>计算量随维数呈指数级增长。</a:t>
            </a:r>
            <a:endParaRPr kumimoji="1" lang="en-US" altLang="zh-CN" b="1" dirty="0">
              <a:ea typeface="Microsoft YaHei" panose="020B0503020204020204" pitchFamily="34" charset="-122"/>
            </a:endParaRPr>
          </a:p>
          <a:p>
            <a:pPr>
              <a:lnSpc>
                <a:spcPct val="125000"/>
              </a:lnSpc>
            </a:pPr>
            <a:endParaRPr kumimoji="1" lang="en-US" altLang="zh-CN" dirty="0">
              <a:ea typeface="Microsoft YaHei" panose="020B0503020204020204" pitchFamily="34" charset="-122"/>
            </a:endParaRPr>
          </a:p>
          <a:p>
            <a:pPr>
              <a:lnSpc>
                <a:spcPct val="125000"/>
              </a:lnSpc>
            </a:pPr>
            <a:r>
              <a:rPr kumimoji="1" lang="zh-CN" altLang="en" dirty="0">
                <a:ea typeface="Microsoft YaHei" panose="020B0503020204020204" pitchFamily="34" charset="-122"/>
              </a:rPr>
              <a:t>最初</a:t>
            </a:r>
            <a:r>
              <a:rPr kumimoji="1" lang="en" altLang="zh-CN" dirty="0">
                <a:ea typeface="Microsoft YaHei" panose="020B0503020204020204" pitchFamily="34" charset="-122"/>
              </a:rPr>
              <a:t>Richard Bellman</a:t>
            </a:r>
            <a:r>
              <a:rPr kumimoji="1" lang="en-US" altLang="zh-CN" dirty="0">
                <a:ea typeface="Microsoft YaHei" panose="020B0503020204020204" pitchFamily="34" charset="-122"/>
              </a:rPr>
              <a:t>20</a:t>
            </a:r>
            <a:r>
              <a:rPr kumimoji="1" lang="zh-CN" altLang="en-US" dirty="0">
                <a:ea typeface="Microsoft YaHei" panose="020B0503020204020204" pitchFamily="34" charset="-122"/>
              </a:rPr>
              <a:t>世纪</a:t>
            </a:r>
            <a:r>
              <a:rPr kumimoji="1" lang="en-US" altLang="zh-CN" dirty="0">
                <a:ea typeface="Microsoft YaHei" panose="020B0503020204020204" pitchFamily="34" charset="-122"/>
              </a:rPr>
              <a:t>50</a:t>
            </a:r>
            <a:r>
              <a:rPr kumimoji="1" lang="zh-CN" altLang="en-US" dirty="0">
                <a:ea typeface="Microsoft YaHei" panose="020B0503020204020204" pitchFamily="34" charset="-122"/>
              </a:rPr>
              <a:t>年代提出：描述动态规划中状态变量维数增加导致计算复杂度呈</a:t>
            </a:r>
            <a:r>
              <a:rPr kumimoji="1" lang="zh-CN" altLang="en-US" b="1" dirty="0">
                <a:solidFill>
                  <a:srgbClr val="FF0000"/>
                </a:solidFill>
                <a:ea typeface="Microsoft YaHei" panose="020B0503020204020204" pitchFamily="34" charset="-122"/>
              </a:rPr>
              <a:t>指数级增长</a:t>
            </a:r>
            <a:r>
              <a:rPr kumimoji="1" lang="zh-CN" altLang="en-US" dirty="0">
                <a:ea typeface="Microsoft YaHei" panose="020B0503020204020204" pitchFamily="34" charset="-122"/>
              </a:rPr>
              <a:t>的现象。</a:t>
            </a:r>
          </a:p>
          <a:p>
            <a:pPr algn="l">
              <a:lnSpc>
                <a:spcPct val="125000"/>
              </a:lnSpc>
            </a:pPr>
            <a:endParaRPr kumimoji="1" lang="zh-CN" altLang="en-US" dirty="0">
              <a:ea typeface="Microsoft YaHei" panose="020B0503020204020204" pitchFamily="34" charset="-122"/>
            </a:endParaRPr>
          </a:p>
        </p:txBody>
      </p:sp>
    </p:spTree>
    <p:extLst>
      <p:ext uri="{BB962C8B-B14F-4D97-AF65-F5344CB8AC3E}">
        <p14:creationId xmlns:p14="http://schemas.microsoft.com/office/powerpoint/2010/main" val="1642017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高维数值积分 </a:t>
            </a:r>
          </a:p>
        </p:txBody>
      </p:sp>
      <p:pic>
        <p:nvPicPr>
          <p:cNvPr id="3" name="图片 2">
            <a:extLst>
              <a:ext uri="{FF2B5EF4-FFF2-40B4-BE49-F238E27FC236}">
                <a16:creationId xmlns:a16="http://schemas.microsoft.com/office/drawing/2014/main" id="{C5F81700-055B-AAE1-7DDA-4A3893EC56CD}"/>
              </a:ext>
            </a:extLst>
          </p:cNvPr>
          <p:cNvPicPr>
            <a:picLocks noChangeAspect="1"/>
          </p:cNvPicPr>
          <p:nvPr/>
        </p:nvPicPr>
        <p:blipFill>
          <a:blip r:embed="rId2"/>
          <a:stretch>
            <a:fillRect/>
          </a:stretch>
        </p:blipFill>
        <p:spPr>
          <a:xfrm>
            <a:off x="4100443" y="650064"/>
            <a:ext cx="2946400" cy="1104900"/>
          </a:xfrm>
          <a:prstGeom prst="rect">
            <a:avLst/>
          </a:prstGeom>
        </p:spPr>
      </p:pic>
      <p:sp>
        <p:nvSpPr>
          <p:cNvPr id="5" name="文本框 4">
            <a:extLst>
              <a:ext uri="{FF2B5EF4-FFF2-40B4-BE49-F238E27FC236}">
                <a16:creationId xmlns:a16="http://schemas.microsoft.com/office/drawing/2014/main" id="{DE383CFC-B267-5BB0-6FBF-623C26721CCB}"/>
              </a:ext>
            </a:extLst>
          </p:cNvPr>
          <p:cNvSpPr txBox="1"/>
          <p:nvPr/>
        </p:nvSpPr>
        <p:spPr>
          <a:xfrm>
            <a:off x="381242" y="1872282"/>
            <a:ext cx="11429516"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维时：</a:t>
            </a:r>
            <a:r>
              <a:rPr lang="zh-CN" altLang="en-US" sz="1800" dirty="0">
                <a:effectLst/>
                <a:latin typeface="Microsoft YaHei" panose="020B0503020204020204" pitchFamily="34" charset="-122"/>
                <a:ea typeface="Microsoft YaHei" panose="020B0503020204020204" pitchFamily="34" charset="-122"/>
              </a:rPr>
              <a:t>通过将 </a:t>
            </a:r>
            <a:r>
              <a:rPr lang="en-US" altLang="zh-CN" sz="1800" dirty="0">
                <a:effectLst/>
                <a:latin typeface="Microsoft YaHei" panose="020B0503020204020204" pitchFamily="34" charset="-122"/>
                <a:ea typeface="Microsoft YaHei" panose="020B0503020204020204" pitchFamily="34" charset="-122"/>
              </a:rPr>
              <a:t>[0, 1] </a:t>
            </a:r>
            <a:r>
              <a:rPr lang="zh-CN" altLang="en-US" sz="1800" dirty="0">
                <a:effectLst/>
                <a:latin typeface="Microsoft YaHei" panose="020B0503020204020204" pitchFamily="34" charset="-122"/>
                <a:ea typeface="Microsoft YaHei" panose="020B0503020204020204" pitchFamily="34" charset="-122"/>
              </a:rPr>
              <a:t>区间划分为 </a:t>
            </a:r>
            <a:r>
              <a:rPr lang="en" altLang="zh-CN" sz="1800" dirty="0">
                <a:effectLst/>
                <a:latin typeface="Microsoft YaHei" panose="020B0503020204020204" pitchFamily="34" charset="-122"/>
                <a:ea typeface="Microsoft YaHei" panose="020B0503020204020204" pitchFamily="34" charset="-122"/>
              </a:rPr>
              <a:t>n </a:t>
            </a:r>
            <a:r>
              <a:rPr lang="zh-CN" altLang="en-US" sz="1800" dirty="0">
                <a:effectLst/>
                <a:latin typeface="Microsoft YaHei" panose="020B0503020204020204" pitchFamily="34" charset="-122"/>
                <a:ea typeface="Microsoft YaHei" panose="020B0503020204020204" pitchFamily="34" charset="-122"/>
              </a:rPr>
              <a:t>个小区间</a:t>
            </a:r>
            <a:r>
              <a:rPr lang="en-US" altLang="zh-CN" sz="1800" dirty="0">
                <a:effectLst/>
                <a:latin typeface="Microsoft YaHei" panose="020B0503020204020204" pitchFamily="34" charset="-122"/>
                <a:ea typeface="Microsoft YaHei" panose="020B0503020204020204" pitchFamily="34" charset="-122"/>
              </a:rPr>
              <a:t>, </a:t>
            </a:r>
            <a:r>
              <a:rPr lang="zh-CN" altLang="en-US" sz="1800" b="1" dirty="0">
                <a:solidFill>
                  <a:srgbClr val="FF0000"/>
                </a:solidFill>
                <a:effectLst/>
                <a:latin typeface="Microsoft YaHei" panose="020B0503020204020204" pitchFamily="34" charset="-122"/>
                <a:ea typeface="Microsoft YaHei" panose="020B0503020204020204" pitchFamily="34" charset="-122"/>
              </a:rPr>
              <a:t>复合梯形法则</a:t>
            </a:r>
            <a:r>
              <a:rPr lang="zh-CN" altLang="en-US" sz="1800" dirty="0">
                <a:effectLst/>
                <a:latin typeface="Microsoft YaHei" panose="020B0503020204020204" pitchFamily="34" charset="-122"/>
                <a:ea typeface="Microsoft YaHei" panose="020B0503020204020204" pitchFamily="34" charset="-122"/>
              </a:rPr>
              <a:t>可以将积分近似为</a:t>
            </a:r>
            <a:r>
              <a:rPr lang="en-US" altLang="zh-CN" sz="1800"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0FCB36D9-74FF-34D5-8B88-32E4766CE61E}"/>
              </a:ext>
            </a:extLst>
          </p:cNvPr>
          <p:cNvPicPr>
            <a:picLocks noChangeAspect="1"/>
          </p:cNvPicPr>
          <p:nvPr/>
        </p:nvPicPr>
        <p:blipFill>
          <a:blip r:embed="rId3"/>
          <a:stretch>
            <a:fillRect/>
          </a:stretch>
        </p:blipFill>
        <p:spPr>
          <a:xfrm>
            <a:off x="0" y="2679737"/>
            <a:ext cx="5308600" cy="1130300"/>
          </a:xfrm>
          <a:prstGeom prst="rect">
            <a:avLst/>
          </a:prstGeom>
        </p:spPr>
      </p:pic>
      <p:pic>
        <p:nvPicPr>
          <p:cNvPr id="8198" name="Picture 6" descr="Numerical Integration - an overview | ScienceDirect Topics">
            <a:extLst>
              <a:ext uri="{FF2B5EF4-FFF2-40B4-BE49-F238E27FC236}">
                <a16:creationId xmlns:a16="http://schemas.microsoft.com/office/drawing/2014/main" id="{FC2AAEF6-2D5C-CD50-C575-E3F5F0D5B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484" y="2679737"/>
            <a:ext cx="6790151" cy="3840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01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高维数值积分 </a:t>
            </a:r>
          </a:p>
        </p:txBody>
      </p:sp>
      <p:pic>
        <p:nvPicPr>
          <p:cNvPr id="11" name="图片 10">
            <a:extLst>
              <a:ext uri="{FF2B5EF4-FFF2-40B4-BE49-F238E27FC236}">
                <a16:creationId xmlns:a16="http://schemas.microsoft.com/office/drawing/2014/main" id="{5EBE65A1-0F1A-B9AC-EF29-8369F779380F}"/>
              </a:ext>
            </a:extLst>
          </p:cNvPr>
          <p:cNvPicPr>
            <a:picLocks noChangeAspect="1"/>
          </p:cNvPicPr>
          <p:nvPr/>
        </p:nvPicPr>
        <p:blipFill>
          <a:blip r:embed="rId2"/>
          <a:stretch>
            <a:fillRect/>
          </a:stretch>
        </p:blipFill>
        <p:spPr>
          <a:xfrm>
            <a:off x="1552984" y="1880925"/>
            <a:ext cx="5359400" cy="1168400"/>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A5193EA-9419-7785-B28F-9D58E032B5B6}"/>
                  </a:ext>
                </a:extLst>
              </p:cNvPr>
              <p:cNvSpPr txBox="1"/>
              <p:nvPr/>
            </p:nvSpPr>
            <p:spPr>
              <a:xfrm>
                <a:off x="265043" y="3808676"/>
                <a:ext cx="7283287" cy="128990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800" dirty="0">
                    <a:effectLst/>
                    <a:latin typeface="Microsoft YaHei" panose="020B0503020204020204" pitchFamily="34" charset="-122"/>
                    <a:ea typeface="Microsoft YaHei" panose="020B0503020204020204" pitchFamily="34" charset="-122"/>
                  </a:rPr>
                  <a:t>我们要计算一个 </a:t>
                </a:r>
                <a:r>
                  <a:rPr lang="en-US" altLang="zh-CN" sz="1800" dirty="0">
                    <a:effectLst/>
                    <a:latin typeface="Microsoft YaHei" panose="020B0503020204020204" pitchFamily="34" charset="-122"/>
                    <a:ea typeface="Microsoft YaHei" panose="020B0503020204020204" pitchFamily="34" charset="-122"/>
                  </a:rPr>
                  <a:t>10 </a:t>
                </a:r>
                <a:r>
                  <a:rPr lang="zh-CN" altLang="en-US" sz="1800" dirty="0">
                    <a:effectLst/>
                    <a:latin typeface="Microsoft YaHei" panose="020B0503020204020204" pitchFamily="34" charset="-122"/>
                    <a:ea typeface="Microsoft YaHei" panose="020B0503020204020204" pitchFamily="34" charset="-122"/>
                  </a:rPr>
                  <a:t>维空间上的积分</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如果我们在每个维度上使用 </a:t>
                </a:r>
                <a:r>
                  <a:rPr lang="en-US" altLang="zh-CN" sz="1800" dirty="0">
                    <a:effectLst/>
                    <a:latin typeface="Microsoft YaHei" panose="020B0503020204020204" pitchFamily="34" charset="-122"/>
                    <a:ea typeface="Microsoft YaHei" panose="020B0503020204020204" pitchFamily="34" charset="-122"/>
                  </a:rPr>
                  <a:t>10 </a:t>
                </a:r>
                <a:r>
                  <a:rPr lang="zh-CN" altLang="en-US" sz="1800" dirty="0">
                    <a:effectLst/>
                    <a:latin typeface="Microsoft YaHei" panose="020B0503020204020204" pitchFamily="34" charset="-122"/>
                    <a:ea typeface="Microsoft YaHei" panose="020B0503020204020204" pitchFamily="34" charset="-122"/>
                  </a:rPr>
                  <a:t>个节 点</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那么总共需要 </a:t>
                </a:r>
                <a14:m>
                  <m:oMath xmlns:m="http://schemas.openxmlformats.org/officeDocument/2006/math">
                    <m:sSup>
                      <m:sSupPr>
                        <m:ctrlPr>
                          <a:rPr lang="en-US" altLang="zh-CN" sz="1800" b="0" i="1" smtClean="0">
                            <a:effectLst/>
                            <a:latin typeface="Cambria Math" panose="02040503050406030204" pitchFamily="18" charset="0"/>
                            <a:ea typeface="Microsoft YaHei" panose="020B0503020204020204" pitchFamily="34" charset="-122"/>
                          </a:rPr>
                        </m:ctrlPr>
                      </m:sSupPr>
                      <m:e>
                        <m:r>
                          <a:rPr lang="en-US" altLang="zh-CN" sz="1800" b="0" i="1" smtClean="0">
                            <a:effectLst/>
                            <a:latin typeface="Cambria Math" panose="02040503050406030204" pitchFamily="18" charset="0"/>
                            <a:ea typeface="Microsoft YaHei" panose="020B0503020204020204" pitchFamily="34" charset="-122"/>
                          </a:rPr>
                          <m:t>10</m:t>
                        </m:r>
                      </m:e>
                      <m:sup>
                        <m:r>
                          <a:rPr lang="en-US" altLang="zh-CN" sz="1800" b="0" i="1" smtClean="0">
                            <a:effectLst/>
                            <a:latin typeface="Cambria Math" panose="02040503050406030204" pitchFamily="18" charset="0"/>
                            <a:ea typeface="Microsoft YaHei" panose="020B0503020204020204" pitchFamily="34" charset="-122"/>
                          </a:rPr>
                          <m:t>10</m:t>
                        </m:r>
                      </m:sup>
                    </m:sSup>
                  </m:oMath>
                </a14:m>
                <a:r>
                  <a:rPr lang="en-US" altLang="zh-CN" sz="1800" dirty="0">
                    <a:effectLst/>
                    <a:latin typeface="Microsoft YaHei" panose="020B0503020204020204" pitchFamily="34" charset="-122"/>
                    <a:ea typeface="Microsoft YaHei" panose="020B0503020204020204" pitchFamily="34" charset="-122"/>
                  </a:rPr>
                  <a:t> = 10, 000, 000, 000 </a:t>
                </a:r>
                <a:r>
                  <a:rPr lang="zh-CN" altLang="en-US" sz="1800" dirty="0">
                    <a:effectLst/>
                    <a:latin typeface="Microsoft YaHei" panose="020B0503020204020204" pitchFamily="34" charset="-122"/>
                    <a:ea typeface="Microsoft YaHei" panose="020B0503020204020204" pitchFamily="34" charset="-122"/>
                  </a:rPr>
                  <a:t>个节点。</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dirty="0">
                    <a:effectLst/>
                    <a:latin typeface="Microsoft YaHei" panose="020B0503020204020204" pitchFamily="34" charset="-122"/>
                    <a:ea typeface="Microsoft YaHei" panose="020B0503020204020204" pitchFamily="34" charset="-122"/>
                  </a:rPr>
                  <a:t>这意味着我们需要评估函数 </a:t>
                </a:r>
                <a:r>
                  <a:rPr lang="en" altLang="zh-CN" sz="1800" dirty="0">
                    <a:effectLst/>
                    <a:latin typeface="Microsoft YaHei" panose="020B0503020204020204" pitchFamily="34" charset="-122"/>
                    <a:ea typeface="Microsoft YaHei" panose="020B0503020204020204" pitchFamily="34" charset="-122"/>
                  </a:rPr>
                  <a:t>f (x) 100 </a:t>
                </a:r>
                <a:r>
                  <a:rPr lang="zh-CN" altLang="en-US" sz="1800" dirty="0">
                    <a:effectLst/>
                    <a:latin typeface="Microsoft YaHei" panose="020B0503020204020204" pitchFamily="34" charset="-122"/>
                    <a:ea typeface="Microsoft YaHei" panose="020B0503020204020204" pitchFamily="34" charset="-122"/>
                  </a:rPr>
                  <a:t>亿次</a:t>
                </a:r>
                <a:r>
                  <a:rPr lang="en-US" altLang="zh-CN" sz="1800" dirty="0">
                    <a:effectLst/>
                    <a:latin typeface="Microsoft YaHei" panose="020B0503020204020204" pitchFamily="34" charset="-122"/>
                    <a:ea typeface="Microsoft YaHei" panose="020B0503020204020204" pitchFamily="34" charset="-122"/>
                  </a:rPr>
                  <a:t>! </a:t>
                </a:r>
                <a:endParaRPr lang="zh-CN" altLang="en-US" dirty="0">
                  <a:effectLst/>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7A5193EA-9419-7785-B28F-9D58E032B5B6}"/>
                  </a:ext>
                </a:extLst>
              </p:cNvPr>
              <p:cNvSpPr txBox="1">
                <a:spLocks noRot="1" noChangeAspect="1" noMove="1" noResize="1" noEditPoints="1" noAdjustHandles="1" noChangeArrowheads="1" noChangeShapeType="1" noTextEdit="1"/>
              </p:cNvSpPr>
              <p:nvPr/>
            </p:nvSpPr>
            <p:spPr>
              <a:xfrm>
                <a:off x="265043" y="3808676"/>
                <a:ext cx="7283287" cy="1289905"/>
              </a:xfrm>
              <a:prstGeom prst="rect">
                <a:avLst/>
              </a:prstGeom>
              <a:blipFill>
                <a:blip r:embed="rId3"/>
                <a:stretch>
                  <a:fillRect l="-522" r="-1391" b="-5882"/>
                </a:stretch>
              </a:blipFill>
            </p:spPr>
            <p:txBody>
              <a:bodyPr/>
              <a:lstStyle/>
              <a:p>
                <a:r>
                  <a:rPr lang="zh-CN" altLang="en-US">
                    <a:noFill/>
                  </a:rPr>
                  <a:t> </a:t>
                </a:r>
              </a:p>
            </p:txBody>
          </p:sp>
        </mc:Fallback>
      </mc:AlternateContent>
      <p:pic>
        <p:nvPicPr>
          <p:cNvPr id="8194" name="Picture 2" descr="Mathematics | Free Full-Text | An Efficient and Fast Sparse Grid Algorithm  for High-Dimensional Numerical Integration">
            <a:extLst>
              <a:ext uri="{FF2B5EF4-FFF2-40B4-BE49-F238E27FC236}">
                <a16:creationId xmlns:a16="http://schemas.microsoft.com/office/drawing/2014/main" id="{66252EB7-E86A-2BB4-4F0B-01AAC86B8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1190" y="1722230"/>
            <a:ext cx="4355767" cy="4055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D42DD02-3A5A-7CCD-8CBC-5E775782586E}"/>
                  </a:ext>
                </a:extLst>
              </p:cNvPr>
              <p:cNvSpPr txBox="1"/>
              <p:nvPr/>
            </p:nvSpPr>
            <p:spPr>
              <a:xfrm>
                <a:off x="265043" y="1280036"/>
                <a:ext cx="8850115" cy="688907"/>
              </a:xfrm>
              <a:prstGeom prst="rect">
                <a:avLst/>
              </a:prstGeom>
              <a:noFill/>
            </p:spPr>
            <p:txBody>
              <a:bodyPr wrap="none" rtlCol="0">
                <a:spAutoFit/>
              </a:bodyPr>
              <a:lstStyle/>
              <a:p>
                <a:r>
                  <a:rPr lang="zh-CN" altLang="en-US" sz="1800" dirty="0">
                    <a:effectLst/>
                    <a:latin typeface="Microsoft YaHei" panose="020B0503020204020204" pitchFamily="34" charset="-122"/>
                    <a:ea typeface="Microsoft YaHei" panose="020B0503020204020204" pitchFamily="34" charset="-122"/>
                  </a:rPr>
                  <a:t>在 </a:t>
                </a:r>
                <a:r>
                  <a:rPr lang="en" altLang="zh-CN" sz="1800" dirty="0">
                    <a:effectLst/>
                    <a:latin typeface="Microsoft YaHei" panose="020B0503020204020204" pitchFamily="34" charset="-122"/>
                    <a:ea typeface="Microsoft YaHei" panose="020B0503020204020204" pitchFamily="34" charset="-122"/>
                  </a:rPr>
                  <a:t>d </a:t>
                </a:r>
                <a:r>
                  <a:rPr lang="zh-CN" altLang="en-US" sz="1800" dirty="0">
                    <a:effectLst/>
                    <a:latin typeface="Microsoft YaHei" panose="020B0503020204020204" pitchFamily="34" charset="-122"/>
                    <a:ea typeface="Microsoft YaHei" panose="020B0503020204020204" pitchFamily="34" charset="-122"/>
                  </a:rPr>
                  <a:t>维的情况下</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我们需要在一个 </a:t>
                </a:r>
                <a:r>
                  <a:rPr lang="en" altLang="zh-CN" sz="1800" dirty="0">
                    <a:effectLst/>
                    <a:latin typeface="Microsoft YaHei" panose="020B0503020204020204" pitchFamily="34" charset="-122"/>
                    <a:ea typeface="Microsoft YaHei" panose="020B0503020204020204" pitchFamily="34" charset="-122"/>
                  </a:rPr>
                  <a:t>n × n × ··· × n </a:t>
                </a:r>
                <a:r>
                  <a:rPr lang="zh-CN" altLang="en-US" sz="1800" dirty="0">
                    <a:effectLst/>
                    <a:latin typeface="Microsoft YaHei" panose="020B0503020204020204" pitchFamily="34" charset="-122"/>
                    <a:ea typeface="Microsoft YaHei" panose="020B0503020204020204" pitchFamily="34" charset="-122"/>
                  </a:rPr>
                  <a:t>的网格上采样</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总共需要 </a:t>
                </a:r>
                <a14:m>
                  <m:oMath xmlns:m="http://schemas.openxmlformats.org/officeDocument/2006/math">
                    <m:sSup>
                      <m:sSupPr>
                        <m:ctrlPr>
                          <a:rPr lang="en-US" altLang="zh-CN" sz="1800" b="0" i="1" smtClean="0">
                            <a:effectLst/>
                            <a:latin typeface="Cambria Math" panose="02040503050406030204" pitchFamily="18" charset="0"/>
                          </a:rPr>
                        </m:ctrlPr>
                      </m:sSupPr>
                      <m:e>
                        <m:r>
                          <a:rPr lang="en-US" altLang="zh-CN" sz="1800" b="0" i="1" smtClean="0">
                            <a:effectLst/>
                            <a:latin typeface="Cambria Math" panose="02040503050406030204" pitchFamily="18" charset="0"/>
                          </a:rPr>
                          <m:t>𝑛</m:t>
                        </m:r>
                      </m:e>
                      <m:sup>
                        <m:r>
                          <a:rPr lang="en-US" altLang="zh-CN" sz="1800" b="0" i="1" smtClean="0">
                            <a:effectLst/>
                            <a:latin typeface="Cambria Math" panose="02040503050406030204" pitchFamily="18" charset="0"/>
                          </a:rPr>
                          <m:t>𝑑</m:t>
                        </m:r>
                      </m:sup>
                    </m:sSup>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个节点 </a:t>
                </a:r>
                <a:endParaRPr lang="zh-CN" altLang="en-US" dirty="0">
                  <a:effectLst/>
                  <a:latin typeface="Microsoft YaHei" panose="020B0503020204020204" pitchFamily="34" charset="-122"/>
                  <a:ea typeface="Microsoft YaHei" panose="020B0503020204020204" pitchFamily="34" charset="-122"/>
                </a:endParaRPr>
              </a:p>
              <a:p>
                <a:pPr algn="l">
                  <a:lnSpc>
                    <a:spcPct val="125000"/>
                  </a:lnSpc>
                </a:pP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2D42DD02-3A5A-7CCD-8CBC-5E775782586E}"/>
                  </a:ext>
                </a:extLst>
              </p:cNvPr>
              <p:cNvSpPr txBox="1">
                <a:spLocks noRot="1" noChangeAspect="1" noMove="1" noResize="1" noEditPoints="1" noAdjustHandles="1" noChangeArrowheads="1" noChangeShapeType="1" noTextEdit="1"/>
              </p:cNvSpPr>
              <p:nvPr/>
            </p:nvSpPr>
            <p:spPr>
              <a:xfrm>
                <a:off x="265043" y="1280036"/>
                <a:ext cx="8850115" cy="688907"/>
              </a:xfrm>
              <a:prstGeom prst="rect">
                <a:avLst/>
              </a:prstGeom>
              <a:blipFill>
                <a:blip r:embed="rId5"/>
                <a:stretch>
                  <a:fillRect l="-573" t="-1786"/>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702C8EC5-48C9-85A3-B90E-FFDA86E80AB1}"/>
              </a:ext>
            </a:extLst>
          </p:cNvPr>
          <p:cNvSpPr txBox="1"/>
          <p:nvPr/>
        </p:nvSpPr>
        <p:spPr>
          <a:xfrm>
            <a:off x="371061" y="5923722"/>
            <a:ext cx="6372257" cy="411651"/>
          </a:xfrm>
          <a:prstGeom prst="rect">
            <a:avLst/>
          </a:prstGeom>
          <a:noFill/>
        </p:spPr>
        <p:txBody>
          <a:bodyPr wrap="none" rtlCol="0">
            <a:spAutoFit/>
          </a:bodyPr>
          <a:lstStyle/>
          <a:p>
            <a:pPr algn="l">
              <a:lnSpc>
                <a:spcPct val="125000"/>
              </a:lnSpc>
            </a:pPr>
            <a:r>
              <a:rPr kumimoji="1" lang="zh-CN" altLang="en-US" b="1" dirty="0">
                <a:ea typeface="Microsoft YaHei" panose="020B0503020204020204" pitchFamily="34" charset="-122"/>
              </a:rPr>
              <a:t>为了保持精度，需要的节点数随维数指数增加</a:t>
            </a:r>
            <a:r>
              <a:rPr kumimoji="1" lang="en-US" altLang="zh-CN" b="1" dirty="0">
                <a:ea typeface="Microsoft YaHei" panose="020B0503020204020204" pitchFamily="34" charset="-122"/>
              </a:rPr>
              <a:t>——</a:t>
            </a:r>
            <a:r>
              <a:rPr kumimoji="1" lang="zh-CN" altLang="en-US" b="1" dirty="0">
                <a:ea typeface="Microsoft YaHei" panose="020B0503020204020204" pitchFamily="34" charset="-122"/>
              </a:rPr>
              <a:t>维数灾难！</a:t>
            </a:r>
          </a:p>
        </p:txBody>
      </p:sp>
    </p:spTree>
    <p:extLst>
      <p:ext uri="{BB962C8B-B14F-4D97-AF65-F5344CB8AC3E}">
        <p14:creationId xmlns:p14="http://schemas.microsoft.com/office/powerpoint/2010/main" val="2389859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FFF2-4306-496E-9245-5A547007AE05}"/>
              </a:ext>
            </a:extLst>
          </p:cNvPr>
          <p:cNvSpPr>
            <a:spLocks noGrp="1"/>
          </p:cNvSpPr>
          <p:nvPr>
            <p:ph type="title"/>
          </p:nvPr>
        </p:nvSpPr>
        <p:spPr>
          <a:xfrm>
            <a:off x="92451" y="39027"/>
            <a:ext cx="9790729" cy="1139248"/>
          </a:xfrm>
        </p:spPr>
        <p:txBody>
          <a:bodyPr>
            <a:noAutofit/>
          </a:bodyPr>
          <a:lstStyle/>
          <a:p>
            <a:r>
              <a:rPr lang="zh-CN" altLang="en-US" b="1" dirty="0"/>
              <a:t>高维偏微分方程</a:t>
            </a:r>
          </a:p>
        </p:txBody>
      </p:sp>
      <p:sp>
        <p:nvSpPr>
          <p:cNvPr id="11" name="文本框 10">
            <a:extLst>
              <a:ext uri="{FF2B5EF4-FFF2-40B4-BE49-F238E27FC236}">
                <a16:creationId xmlns:a16="http://schemas.microsoft.com/office/drawing/2014/main" id="{479330C9-C854-BBD0-71BC-65C34724FF85}"/>
              </a:ext>
            </a:extLst>
          </p:cNvPr>
          <p:cNvSpPr txBox="1"/>
          <p:nvPr/>
        </p:nvSpPr>
        <p:spPr>
          <a:xfrm>
            <a:off x="212035" y="1005399"/>
            <a:ext cx="11211339" cy="874407"/>
          </a:xfrm>
          <a:prstGeom prst="rect">
            <a:avLst/>
          </a:prstGeom>
          <a:noFill/>
        </p:spPr>
        <p:txBody>
          <a:bodyPr wrap="square" rtlCol="0">
            <a:spAutoFit/>
          </a:bodyPr>
          <a:lstStyle/>
          <a:p>
            <a:pPr>
              <a:lnSpc>
                <a:spcPct val="150000"/>
              </a:lnSpc>
            </a:pPr>
            <a:r>
              <a:rPr lang="zh-CN" altLang="en-US" sz="1800" b="1" dirty="0">
                <a:solidFill>
                  <a:srgbClr val="FF0000"/>
                </a:solidFill>
                <a:effectLst/>
                <a:latin typeface="Microsoft YaHei" panose="020B0503020204020204" pitchFamily="34" charset="-122"/>
                <a:ea typeface="Microsoft YaHei" panose="020B0503020204020204" pitchFamily="34" charset="-122"/>
              </a:rPr>
              <a:t>量子物理中的薛定谔方程 </a:t>
            </a:r>
            <a:endParaRPr lang="en-US" altLang="zh-CN" sz="1800" b="1" dirty="0">
              <a:solidFill>
                <a:srgbClr val="FF0000"/>
              </a:solidFill>
              <a:effectLst/>
              <a:latin typeface="Microsoft YaHei" panose="020B0503020204020204" pitchFamily="34" charset="-122"/>
              <a:ea typeface="Microsoft YaHei" panose="020B0503020204020204" pitchFamily="34" charset="-122"/>
            </a:endParaRPr>
          </a:p>
          <a:p>
            <a:pPr>
              <a:lnSpc>
                <a:spcPct val="150000"/>
              </a:lnSpc>
            </a:pPr>
            <a:r>
              <a:rPr lang="zh-CN" altLang="en-US" sz="1800" dirty="0">
                <a:effectLst/>
                <a:latin typeface="Microsoft YaHei" panose="020B0503020204020204" pitchFamily="34" charset="-122"/>
                <a:ea typeface="Microsoft YaHei" panose="020B0503020204020204" pitchFamily="34" charset="-122"/>
              </a:rPr>
              <a:t>对于一个只含 </a:t>
            </a:r>
            <a:r>
              <a:rPr lang="en" altLang="zh-CN" sz="1800" dirty="0">
                <a:effectLst/>
                <a:latin typeface="Microsoft YaHei" panose="020B0503020204020204" pitchFamily="34" charset="-122"/>
                <a:ea typeface="Microsoft YaHei" panose="020B0503020204020204" pitchFamily="34" charset="-122"/>
              </a:rPr>
              <a:t>d = 10 </a:t>
            </a:r>
            <a:r>
              <a:rPr lang="zh-CN" altLang="en-US" sz="1800" dirty="0">
                <a:effectLst/>
                <a:latin typeface="Microsoft YaHei" panose="020B0503020204020204" pitchFamily="34" charset="-122"/>
                <a:ea typeface="Microsoft YaHei" panose="020B0503020204020204" pitchFamily="34" charset="-122"/>
              </a:rPr>
              <a:t>个粒子的量子系统，其薛定谔方程所对应的空间维数也已经高达 </a:t>
            </a:r>
            <a:r>
              <a:rPr lang="en-US" altLang="zh-CN" sz="1800" dirty="0">
                <a:effectLst/>
                <a:latin typeface="Microsoft YaHei" panose="020B0503020204020204" pitchFamily="34" charset="-122"/>
                <a:ea typeface="Microsoft YaHei" panose="020B0503020204020204" pitchFamily="34" charset="-122"/>
              </a:rPr>
              <a:t>30 </a:t>
            </a:r>
            <a:r>
              <a:rPr lang="zh-CN" altLang="en-US" sz="1800" dirty="0">
                <a:effectLst/>
                <a:latin typeface="Microsoft YaHei" panose="020B0503020204020204" pitchFamily="34" charset="-122"/>
                <a:ea typeface="Microsoft YaHei" panose="020B0503020204020204" pitchFamily="34" charset="-122"/>
              </a:rPr>
              <a:t>维</a:t>
            </a:r>
            <a:endParaRPr lang="en-US" altLang="zh-CN" sz="1800" dirty="0">
              <a:effectLst/>
              <a:latin typeface="Microsoft YaHei" panose="020B0503020204020204" pitchFamily="34" charset="-122"/>
              <a:ea typeface="Microsoft YaHei" panose="020B0503020204020204" pitchFamily="34" charset="-122"/>
            </a:endParaRPr>
          </a:p>
        </p:txBody>
      </p:sp>
      <p:pic>
        <p:nvPicPr>
          <p:cNvPr id="10242" name="Picture 2" descr="如何把薛定谔方程变的简单化？初中毕业也能看得懂！_手机搜狐网">
            <a:extLst>
              <a:ext uri="{FF2B5EF4-FFF2-40B4-BE49-F238E27FC236}">
                <a16:creationId xmlns:a16="http://schemas.microsoft.com/office/drawing/2014/main" id="{092FBB5A-FF31-E0A3-E3A3-504F4CC56A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835" r="1246" b="25544"/>
          <a:stretch/>
        </p:blipFill>
        <p:spPr bwMode="auto">
          <a:xfrm>
            <a:off x="2529088" y="1933819"/>
            <a:ext cx="4917453" cy="114152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nsight into Black Scholes Equation | by Denny Joseph, CFA | Medium">
            <a:extLst>
              <a:ext uri="{FF2B5EF4-FFF2-40B4-BE49-F238E27FC236}">
                <a16:creationId xmlns:a16="http://schemas.microsoft.com/office/drawing/2014/main" id="{9006FEE4-E2B1-1599-6572-C2EA1B4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65185" r="-1050" b="11702"/>
          <a:stretch/>
        </p:blipFill>
        <p:spPr bwMode="auto">
          <a:xfrm>
            <a:off x="1934817" y="5173554"/>
            <a:ext cx="7383265" cy="9698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8A8F0D4-98D6-009B-6096-6C28050C94ED}"/>
              </a:ext>
            </a:extLst>
          </p:cNvPr>
          <p:cNvSpPr txBox="1"/>
          <p:nvPr/>
        </p:nvSpPr>
        <p:spPr>
          <a:xfrm>
            <a:off x="212035" y="3697777"/>
            <a:ext cx="11304104" cy="1099468"/>
          </a:xfrm>
          <a:prstGeom prst="rect">
            <a:avLst/>
          </a:prstGeom>
          <a:noFill/>
        </p:spPr>
        <p:txBody>
          <a:bodyPr wrap="square" rtlCol="0">
            <a:spAutoFit/>
          </a:bodyPr>
          <a:lstStyle/>
          <a:p>
            <a:pPr>
              <a:lnSpc>
                <a:spcPct val="125000"/>
              </a:lnSpc>
            </a:pPr>
            <a:r>
              <a:rPr lang="zh-CN" altLang="en-US" sz="1800" b="1" dirty="0">
                <a:solidFill>
                  <a:srgbClr val="FF0000"/>
                </a:solidFill>
                <a:effectLst/>
                <a:latin typeface="Microsoft YaHei" panose="020B0503020204020204" pitchFamily="34" charset="-122"/>
                <a:ea typeface="Microsoft YaHei" panose="020B0503020204020204" pitchFamily="34" charset="-122"/>
              </a:rPr>
              <a:t>金融工程中的 </a:t>
            </a:r>
            <a:r>
              <a:rPr lang="en" altLang="zh-CN" sz="1800" b="1" dirty="0">
                <a:solidFill>
                  <a:srgbClr val="FF0000"/>
                </a:solidFill>
                <a:effectLst/>
                <a:latin typeface="Microsoft YaHei" panose="020B0503020204020204" pitchFamily="34" charset="-122"/>
                <a:ea typeface="Microsoft YaHei" panose="020B0503020204020204" pitchFamily="34" charset="-122"/>
              </a:rPr>
              <a:t>Black-Scholes </a:t>
            </a:r>
            <a:r>
              <a:rPr lang="zh-CN" altLang="en-US" sz="1800" b="1" dirty="0">
                <a:solidFill>
                  <a:srgbClr val="FF0000"/>
                </a:solidFill>
                <a:effectLst/>
                <a:latin typeface="Microsoft YaHei" panose="020B0503020204020204" pitchFamily="34" charset="-122"/>
                <a:ea typeface="Microsoft YaHei" panose="020B0503020204020204" pitchFamily="34" charset="-122"/>
              </a:rPr>
              <a:t>方程</a:t>
            </a:r>
            <a:r>
              <a:rPr lang="zh-CN" altLang="en-US" sz="1800" dirty="0">
                <a:effectLst/>
                <a:latin typeface="Microsoft YaHei" panose="020B0503020204020204" pitchFamily="34" charset="-122"/>
                <a:ea typeface="Microsoft YaHei" panose="020B0503020204020204" pitchFamily="34" charset="-122"/>
              </a:rPr>
              <a:t> </a:t>
            </a:r>
            <a:endParaRPr lang="en-US" altLang="zh-CN" sz="1800" dirty="0">
              <a:effectLst/>
              <a:latin typeface="Microsoft YaHei" panose="020B0503020204020204" pitchFamily="34" charset="-122"/>
              <a:ea typeface="Microsoft YaHei" panose="020B0503020204020204" pitchFamily="34" charset="-122"/>
            </a:endParaRPr>
          </a:p>
          <a:p>
            <a:pPr>
              <a:lnSpc>
                <a:spcPct val="125000"/>
              </a:lnSpc>
            </a:pPr>
            <a:r>
              <a:rPr lang="en" altLang="zh-CN" sz="1800" dirty="0">
                <a:effectLst/>
                <a:latin typeface="Microsoft YaHei" panose="020B0503020204020204" pitchFamily="34" charset="-122"/>
                <a:ea typeface="Microsoft YaHei" panose="020B0503020204020204" pitchFamily="34" charset="-122"/>
              </a:rPr>
              <a:t>Black-Scholes </a:t>
            </a:r>
            <a:r>
              <a:rPr lang="zh-CN" altLang="en-US" sz="1800" dirty="0">
                <a:effectLst/>
                <a:latin typeface="Microsoft YaHei" panose="020B0503020204020204" pitchFamily="34" charset="-122"/>
                <a:ea typeface="Microsoft YaHei" panose="020B0503020204020204" pitchFamily="34" charset="-122"/>
              </a:rPr>
              <a:t>方程的空间维数正好对应于所考虑的金融资产的数量。以一个由 </a:t>
            </a:r>
            <a:r>
              <a:rPr lang="en-US" altLang="zh-CN" sz="1800" dirty="0">
                <a:effectLst/>
                <a:latin typeface="Microsoft YaHei" panose="020B0503020204020204" pitchFamily="34" charset="-122"/>
                <a:ea typeface="Microsoft YaHei" panose="020B0503020204020204" pitchFamily="34" charset="-122"/>
              </a:rPr>
              <a:t>100 </a:t>
            </a:r>
            <a:r>
              <a:rPr lang="zh-CN" altLang="en-US" sz="1800" dirty="0">
                <a:effectLst/>
                <a:latin typeface="Microsoft YaHei" panose="020B0503020204020204" pitchFamily="34" charset="-122"/>
                <a:ea typeface="Microsoft YaHei" panose="020B0503020204020204" pitchFamily="34" charset="-122"/>
              </a:rPr>
              <a:t>种资产构成的投资组合为例，其对应的 </a:t>
            </a:r>
            <a:r>
              <a:rPr lang="en" altLang="zh-CN" sz="1800" dirty="0">
                <a:effectLst/>
                <a:latin typeface="Microsoft YaHei" panose="020B0503020204020204" pitchFamily="34" charset="-122"/>
                <a:ea typeface="Microsoft YaHei" panose="020B0503020204020204" pitchFamily="34" charset="-122"/>
              </a:rPr>
              <a:t>Black-Scholes </a:t>
            </a:r>
            <a:r>
              <a:rPr lang="zh-CN" altLang="en-US" sz="1800" dirty="0">
                <a:effectLst/>
                <a:latin typeface="Microsoft YaHei" panose="020B0503020204020204" pitchFamily="34" charset="-122"/>
                <a:ea typeface="Microsoft YaHei" panose="020B0503020204020204" pitchFamily="34" charset="-122"/>
              </a:rPr>
              <a:t>方程就是一个 </a:t>
            </a:r>
            <a:r>
              <a:rPr lang="en-US" altLang="zh-CN" sz="1800" dirty="0">
                <a:effectLst/>
                <a:latin typeface="Microsoft YaHei" panose="020B0503020204020204" pitchFamily="34" charset="-122"/>
                <a:ea typeface="Microsoft YaHei" panose="020B0503020204020204" pitchFamily="34" charset="-122"/>
              </a:rPr>
              <a:t>100 </a:t>
            </a:r>
            <a:r>
              <a:rPr lang="zh-CN" altLang="en-US" sz="1800" dirty="0">
                <a:effectLst/>
                <a:latin typeface="Microsoft YaHei" panose="020B0503020204020204" pitchFamily="34" charset="-122"/>
                <a:ea typeface="Microsoft YaHei" panose="020B0503020204020204" pitchFamily="34" charset="-122"/>
              </a:rPr>
              <a:t>维的偏微分方程</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8271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FFF2-4306-496E-9245-5A547007AE05}"/>
              </a:ext>
            </a:extLst>
          </p:cNvPr>
          <p:cNvSpPr>
            <a:spLocks noGrp="1"/>
          </p:cNvSpPr>
          <p:nvPr>
            <p:ph type="title"/>
          </p:nvPr>
        </p:nvSpPr>
        <p:spPr>
          <a:xfrm>
            <a:off x="92451" y="39027"/>
            <a:ext cx="9790729" cy="1139248"/>
          </a:xfrm>
        </p:spPr>
        <p:txBody>
          <a:bodyPr>
            <a:noAutofit/>
          </a:bodyPr>
          <a:lstStyle/>
          <a:p>
            <a:r>
              <a:rPr lang="zh-CN" altLang="en-US" b="1" dirty="0"/>
              <a:t>高维偏微分方程</a:t>
            </a:r>
          </a:p>
        </p:txBody>
      </p:sp>
      <p:pic>
        <p:nvPicPr>
          <p:cNvPr id="3" name="图片 2">
            <a:extLst>
              <a:ext uri="{FF2B5EF4-FFF2-40B4-BE49-F238E27FC236}">
                <a16:creationId xmlns:a16="http://schemas.microsoft.com/office/drawing/2014/main" id="{685168C7-ADD9-DF10-9A51-E5CFE64A6575}"/>
              </a:ext>
            </a:extLst>
          </p:cNvPr>
          <p:cNvPicPr>
            <a:picLocks noChangeAspect="1"/>
          </p:cNvPicPr>
          <p:nvPr/>
        </p:nvPicPr>
        <p:blipFill>
          <a:blip r:embed="rId2"/>
          <a:stretch>
            <a:fillRect/>
          </a:stretch>
        </p:blipFill>
        <p:spPr>
          <a:xfrm>
            <a:off x="28297" y="1708013"/>
            <a:ext cx="3429000" cy="1181100"/>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D909368-0D45-49C4-A086-36B180FF631C}"/>
                  </a:ext>
                </a:extLst>
              </p:cNvPr>
              <p:cNvSpPr txBox="1"/>
              <p:nvPr/>
            </p:nvSpPr>
            <p:spPr>
              <a:xfrm>
                <a:off x="357342" y="4902929"/>
                <a:ext cx="11477316" cy="1205266"/>
              </a:xfrm>
              <a:prstGeom prst="rect">
                <a:avLst/>
              </a:prstGeom>
              <a:noFill/>
            </p:spPr>
            <p:txBody>
              <a:bodyPr wrap="square" rtlCol="0">
                <a:spAutoFit/>
              </a:bodyPr>
              <a:lstStyle/>
              <a:p>
                <a:r>
                  <a:rPr lang="zh-CN" altLang="en-US" sz="1800" dirty="0">
                    <a:effectLst/>
                    <a:latin typeface="Microsoft YaHei" panose="020B0503020204020204" pitchFamily="34" charset="-122"/>
                    <a:ea typeface="Microsoft YaHei" panose="020B0503020204020204" pitchFamily="34" charset="-122"/>
                  </a:rPr>
                  <a:t>有限差分方法：在每个坐标方向上均匀剖分 </a:t>
                </a:r>
                <a:r>
                  <a:rPr lang="en" altLang="zh-CN" sz="1800" dirty="0">
                    <a:effectLst/>
                    <a:latin typeface="Microsoft YaHei" panose="020B0503020204020204" pitchFamily="34" charset="-122"/>
                    <a:ea typeface="Microsoft YaHei" panose="020B0503020204020204" pitchFamily="34" charset="-122"/>
                  </a:rPr>
                  <a:t>n </a:t>
                </a:r>
                <a:r>
                  <a:rPr lang="zh-CN" altLang="en-US" sz="1800" dirty="0">
                    <a:effectLst/>
                    <a:latin typeface="Microsoft YaHei" panose="020B0503020204020204" pitchFamily="34" charset="-122"/>
                    <a:ea typeface="Microsoft YaHei" panose="020B0503020204020204" pitchFamily="34" charset="-122"/>
                  </a:rPr>
                  <a:t>个网格，那么离散后方程的未知量 </a:t>
                </a:r>
                <a:r>
                  <a:rPr lang="en" altLang="zh-CN" sz="1800" dirty="0">
                    <a:effectLst/>
                    <a:latin typeface="Microsoft YaHei" panose="020B0503020204020204" pitchFamily="34" charset="-122"/>
                    <a:ea typeface="Microsoft YaHei" panose="020B0503020204020204" pitchFamily="34" charset="-122"/>
                  </a:rPr>
                  <a:t>u </a:t>
                </a:r>
                <a:r>
                  <a:rPr lang="zh-CN" altLang="en-US" sz="1800" dirty="0">
                    <a:effectLst/>
                    <a:latin typeface="Microsoft YaHei" panose="020B0503020204020204" pitchFamily="34" charset="-122"/>
                    <a:ea typeface="Microsoft YaHei" panose="020B0503020204020204" pitchFamily="34" charset="-122"/>
                  </a:rPr>
                  <a:t>将有 </a:t>
                </a:r>
                <a:r>
                  <a:rPr lang="en" altLang="zh-CN" sz="1800" dirty="0">
                    <a:effectLst/>
                    <a:latin typeface="Microsoft YaHei" panose="020B0503020204020204" pitchFamily="34" charset="-122"/>
                    <a:ea typeface="Microsoft YaHei" panose="020B0503020204020204" pitchFamily="34" charset="-122"/>
                  </a:rPr>
                  <a:t>N = </a:t>
                </a:r>
                <a14:m>
                  <m:oMath xmlns:m="http://schemas.openxmlformats.org/officeDocument/2006/math">
                    <m:sSup>
                      <m:sSupPr>
                        <m:ctrlPr>
                          <a:rPr lang="en-US" altLang="zh-CN" sz="1800" b="0" i="1" smtClean="0">
                            <a:effectLst/>
                            <a:latin typeface="Cambria Math" panose="02040503050406030204" pitchFamily="18" charset="0"/>
                            <a:ea typeface="Microsoft YaHei" panose="020B0503020204020204" pitchFamily="34" charset="-122"/>
                          </a:rPr>
                        </m:ctrlPr>
                      </m:sSupPr>
                      <m:e>
                        <m:r>
                          <a:rPr lang="en-US" altLang="zh-CN" sz="1800" b="0" i="1" smtClean="0">
                            <a:effectLst/>
                            <a:latin typeface="Cambria Math" panose="02040503050406030204" pitchFamily="18" charset="0"/>
                            <a:ea typeface="Microsoft YaHei" panose="020B0503020204020204" pitchFamily="34" charset="-122"/>
                          </a:rPr>
                          <m:t>𝑛</m:t>
                        </m:r>
                      </m:e>
                      <m:sup>
                        <m:r>
                          <a:rPr lang="en-US" altLang="zh-CN" sz="1800" b="0" i="1" smtClean="0">
                            <a:effectLst/>
                            <a:latin typeface="Cambria Math" panose="02040503050406030204" pitchFamily="18" charset="0"/>
                            <a:ea typeface="Microsoft YaHei" panose="020B0503020204020204" pitchFamily="34" charset="-122"/>
                          </a:rPr>
                          <m:t>𝑑</m:t>
                        </m:r>
                      </m:sup>
                    </m:sSup>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个自由度。</a:t>
                </a:r>
                <a:endParaRPr lang="en-US" altLang="zh-CN" sz="1800" dirty="0">
                  <a:effectLst/>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sz="1800" dirty="0">
                  <a:effectLst/>
                  <a:latin typeface="Microsoft YaHei" panose="020B0503020204020204" pitchFamily="34" charset="-122"/>
                  <a:ea typeface="Microsoft YaHei" panose="020B0503020204020204" pitchFamily="34" charset="-122"/>
                </a:endParaRPr>
              </a:p>
              <a:p>
                <a:r>
                  <a:rPr lang="zh-CN" altLang="en-US" sz="1800" b="1" dirty="0">
                    <a:effectLst/>
                    <a:latin typeface="Microsoft YaHei" panose="020B0503020204020204" pitchFamily="34" charset="-122"/>
                    <a:ea typeface="Microsoft YaHei" panose="020B0503020204020204" pitchFamily="34" charset="-122"/>
                  </a:rPr>
                  <a:t>为了保持精度，离散方程的规模 </a:t>
                </a:r>
                <a:r>
                  <a:rPr lang="en" altLang="zh-CN" sz="1800" b="1" dirty="0">
                    <a:effectLst/>
                    <a:latin typeface="Microsoft YaHei" panose="020B0503020204020204" pitchFamily="34" charset="-122"/>
                    <a:ea typeface="Microsoft YaHei" panose="020B0503020204020204" pitchFamily="34" charset="-122"/>
                  </a:rPr>
                  <a:t>N </a:t>
                </a:r>
                <a:r>
                  <a:rPr lang="zh-CN" altLang="en-US" sz="1800" b="1" dirty="0">
                    <a:effectLst/>
                    <a:latin typeface="Microsoft YaHei" panose="020B0503020204020204" pitchFamily="34" charset="-122"/>
                    <a:ea typeface="Microsoft YaHei" panose="020B0503020204020204" pitchFamily="34" charset="-122"/>
                  </a:rPr>
                  <a:t>会随着空间维数 </a:t>
                </a:r>
                <a:r>
                  <a:rPr lang="en" altLang="zh-CN" sz="1800" b="1" dirty="0">
                    <a:effectLst/>
                    <a:latin typeface="Microsoft YaHei" panose="020B0503020204020204" pitchFamily="34" charset="-122"/>
                    <a:ea typeface="Microsoft YaHei" panose="020B0503020204020204" pitchFamily="34" charset="-122"/>
                  </a:rPr>
                  <a:t>d </a:t>
                </a:r>
                <a:r>
                  <a:rPr lang="zh-CN" altLang="en-US" sz="1800" b="1" dirty="0">
                    <a:effectLst/>
                    <a:latin typeface="Microsoft YaHei" panose="020B0503020204020204" pitchFamily="34" charset="-122"/>
                    <a:ea typeface="Microsoft YaHei" panose="020B0503020204020204" pitchFamily="34" charset="-122"/>
                  </a:rPr>
                  <a:t>呈指数增长</a:t>
                </a:r>
                <a:r>
                  <a:rPr lang="en-US" altLang="zh-CN" sz="1800" b="1" dirty="0">
                    <a:effectLst/>
                    <a:latin typeface="Microsoft YaHei" panose="020B0503020204020204" pitchFamily="34" charset="-122"/>
                    <a:ea typeface="Microsoft YaHei" panose="020B0503020204020204" pitchFamily="34" charset="-122"/>
                  </a:rPr>
                  <a:t> ——</a:t>
                </a:r>
                <a:r>
                  <a:rPr lang="zh-CN" altLang="en-US" sz="1800" b="1" dirty="0">
                    <a:effectLst/>
                    <a:latin typeface="Microsoft YaHei" panose="020B0503020204020204" pitchFamily="34" charset="-122"/>
                    <a:ea typeface="Microsoft YaHei" panose="020B0503020204020204" pitchFamily="34" charset="-122"/>
                  </a:rPr>
                  <a:t>维数灾难！</a:t>
                </a:r>
                <a:endParaRPr lang="zh-CN" altLang="en-US" b="1" dirty="0">
                  <a:effectLst/>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1D909368-0D45-49C4-A086-36B180FF631C}"/>
                  </a:ext>
                </a:extLst>
              </p:cNvPr>
              <p:cNvSpPr txBox="1">
                <a:spLocks noRot="1" noChangeAspect="1" noMove="1" noResize="1" noEditPoints="1" noAdjustHandles="1" noChangeArrowheads="1" noChangeShapeType="1" noTextEdit="1"/>
              </p:cNvSpPr>
              <p:nvPr/>
            </p:nvSpPr>
            <p:spPr>
              <a:xfrm>
                <a:off x="357342" y="4902929"/>
                <a:ext cx="11477316" cy="1205266"/>
              </a:xfrm>
              <a:prstGeom prst="rect">
                <a:avLst/>
              </a:prstGeom>
              <a:blipFill>
                <a:blip r:embed="rId3"/>
                <a:stretch>
                  <a:fillRect l="-442" t="-1042" b="-72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C46E56F-1DDC-FBDF-BB12-BDE50C3A078B}"/>
                  </a:ext>
                </a:extLst>
              </p:cNvPr>
              <p:cNvSpPr txBox="1"/>
              <p:nvPr/>
            </p:nvSpPr>
            <p:spPr>
              <a:xfrm>
                <a:off x="252541" y="1159315"/>
                <a:ext cx="6379952" cy="406971"/>
              </a:xfrm>
              <a:prstGeom prst="rect">
                <a:avLst/>
              </a:prstGeom>
              <a:noFill/>
            </p:spPr>
            <p:txBody>
              <a:bodyPr wrap="none" rtlCol="0">
                <a:spAutoFit/>
              </a:bodyPr>
              <a:lstStyle/>
              <a:p>
                <a:pPr>
                  <a:lnSpc>
                    <a:spcPct val="125000"/>
                  </a:lnSpc>
                </a:pPr>
                <a:r>
                  <a:rPr lang="en" altLang="zh-CN" sz="1800" dirty="0">
                    <a:effectLst/>
                    <a:latin typeface="Microsoft YaHei" panose="020B0503020204020204" pitchFamily="34" charset="-122"/>
                    <a:ea typeface="Microsoft YaHei" panose="020B0503020204020204" pitchFamily="34" charset="-122"/>
                  </a:rPr>
                  <a:t>d </a:t>
                </a:r>
                <a:r>
                  <a:rPr lang="zh-CN" altLang="en-US" sz="1800" dirty="0">
                    <a:effectLst/>
                    <a:latin typeface="Microsoft YaHei" panose="020B0503020204020204" pitchFamily="34" charset="-122"/>
                    <a:ea typeface="Microsoft YaHei" panose="020B0503020204020204" pitchFamily="34" charset="-122"/>
                  </a:rPr>
                  <a:t>维单位立方体 </a:t>
                </a:r>
                <a:r>
                  <a:rPr lang="el-GR" altLang="zh-CN" sz="1800" dirty="0">
                    <a:effectLst/>
                    <a:latin typeface="Microsoft YaHei" panose="020B0503020204020204" pitchFamily="34" charset="-122"/>
                    <a:ea typeface="Microsoft YaHei" panose="020B0503020204020204" pitchFamily="34" charset="-122"/>
                  </a:rPr>
                  <a:t>Ω = </a:t>
                </a:r>
                <a14:m>
                  <m:oMath xmlns:m="http://schemas.openxmlformats.org/officeDocument/2006/math">
                    <m:sSup>
                      <m:sSupPr>
                        <m:ctrlPr>
                          <a:rPr lang="en-US" altLang="zh-CN" sz="1800" b="0" i="1" smtClean="0">
                            <a:effectLst/>
                            <a:latin typeface="Cambria Math" panose="02040503050406030204" pitchFamily="18" charset="0"/>
                            <a:ea typeface="Microsoft YaHei" panose="020B0503020204020204" pitchFamily="34" charset="-122"/>
                          </a:rPr>
                        </m:ctrlPr>
                      </m:sSupPr>
                      <m:e>
                        <m:d>
                          <m:dPr>
                            <m:begChr m:val="["/>
                            <m:endChr m:val="]"/>
                            <m:ctrlPr>
                              <a:rPr lang="en-US" altLang="zh-CN" sz="1800" b="0" i="1" smtClean="0">
                                <a:effectLst/>
                                <a:latin typeface="Cambria Math" panose="02040503050406030204" pitchFamily="18" charset="0"/>
                                <a:ea typeface="Microsoft YaHei" panose="020B0503020204020204" pitchFamily="34" charset="-122"/>
                              </a:rPr>
                            </m:ctrlPr>
                          </m:dPr>
                          <m:e>
                            <m:r>
                              <a:rPr lang="en-US" altLang="zh-CN" sz="1800" b="0" i="1" smtClean="0">
                                <a:effectLst/>
                                <a:latin typeface="Cambria Math" panose="02040503050406030204" pitchFamily="18" charset="0"/>
                                <a:ea typeface="Microsoft YaHei" panose="020B0503020204020204" pitchFamily="34" charset="-122"/>
                              </a:rPr>
                              <m:t>0, 1</m:t>
                            </m:r>
                          </m:e>
                        </m:d>
                      </m:e>
                      <m:sup>
                        <m:r>
                          <a:rPr lang="en-US" altLang="zh-CN" sz="1800" b="0" i="1" smtClean="0">
                            <a:effectLst/>
                            <a:latin typeface="Cambria Math" panose="02040503050406030204" pitchFamily="18" charset="0"/>
                            <a:ea typeface="Microsoft YaHei" panose="020B0503020204020204" pitchFamily="34" charset="-122"/>
                          </a:rPr>
                          <m:t>𝑑</m:t>
                        </m:r>
                      </m:sup>
                    </m:sSup>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上的一个简单的 </a:t>
                </a:r>
                <a:r>
                  <a:rPr lang="en" altLang="zh-CN" sz="1800" dirty="0">
                    <a:effectLst/>
                    <a:latin typeface="Microsoft YaHei" panose="020B0503020204020204" pitchFamily="34" charset="-122"/>
                    <a:ea typeface="Microsoft YaHei" panose="020B0503020204020204" pitchFamily="34" charset="-122"/>
                  </a:rPr>
                  <a:t>Poisson </a:t>
                </a:r>
                <a:r>
                  <a:rPr lang="zh-CN" altLang="en-US" sz="1800" dirty="0">
                    <a:effectLst/>
                    <a:latin typeface="Microsoft YaHei" panose="020B0503020204020204" pitchFamily="34" charset="-122"/>
                    <a:ea typeface="Microsoft YaHei" panose="020B0503020204020204" pitchFamily="34" charset="-122"/>
                  </a:rPr>
                  <a:t>方程</a:t>
                </a:r>
                <a:r>
                  <a:rPr lang="en-US" altLang="zh-CN" sz="1800" dirty="0">
                    <a:effectLst/>
                    <a:latin typeface="Microsoft YaHei" panose="020B0503020204020204" pitchFamily="34" charset="-122"/>
                    <a:ea typeface="Microsoft YaHei" panose="020B0503020204020204" pitchFamily="34" charset="-122"/>
                  </a:rPr>
                  <a:t>: </a:t>
                </a:r>
                <a:endParaRPr lang="zh-CN" altLang="en-US" dirty="0">
                  <a:effectLst/>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FC46E56F-1DDC-FBDF-BB12-BDE50C3A078B}"/>
                  </a:ext>
                </a:extLst>
              </p:cNvPr>
              <p:cNvSpPr txBox="1">
                <a:spLocks noRot="1" noChangeAspect="1" noMove="1" noResize="1" noEditPoints="1" noAdjustHandles="1" noChangeArrowheads="1" noChangeShapeType="1" noTextEdit="1"/>
              </p:cNvSpPr>
              <p:nvPr/>
            </p:nvSpPr>
            <p:spPr>
              <a:xfrm>
                <a:off x="252541" y="1159315"/>
                <a:ext cx="6379952" cy="406971"/>
              </a:xfrm>
              <a:prstGeom prst="rect">
                <a:avLst/>
              </a:prstGeom>
              <a:blipFill>
                <a:blip r:embed="rId4"/>
                <a:stretch>
                  <a:fillRect l="-794" b="-24242"/>
                </a:stretch>
              </a:blipFill>
            </p:spPr>
            <p:txBody>
              <a:bodyPr/>
              <a:lstStyle/>
              <a:p>
                <a:r>
                  <a:rPr lang="zh-CN" altLang="en-US">
                    <a:noFill/>
                  </a:rPr>
                  <a:t> </a:t>
                </a:r>
              </a:p>
            </p:txBody>
          </p:sp>
        </mc:Fallback>
      </mc:AlternateContent>
      <p:pic>
        <p:nvPicPr>
          <p:cNvPr id="11266" name="Picture 2" descr="How to solve a Poisson equation using the finite difference method when  there is an object inside a domain? - Computational Science Stack Exchange">
            <a:extLst>
              <a:ext uri="{FF2B5EF4-FFF2-40B4-BE49-F238E27FC236}">
                <a16:creationId xmlns:a16="http://schemas.microsoft.com/office/drawing/2014/main" id="{E9E6B55B-B108-191D-BA50-9943975271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13545" r="-3" b="41587"/>
          <a:stretch/>
        </p:blipFill>
        <p:spPr bwMode="auto">
          <a:xfrm>
            <a:off x="3404397" y="1809468"/>
            <a:ext cx="8699967" cy="277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135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FFF2-4306-496E-9245-5A547007AE05}"/>
              </a:ext>
            </a:extLst>
          </p:cNvPr>
          <p:cNvSpPr>
            <a:spLocks noGrp="1"/>
          </p:cNvSpPr>
          <p:nvPr>
            <p:ph type="title"/>
          </p:nvPr>
        </p:nvSpPr>
        <p:spPr>
          <a:xfrm>
            <a:off x="92451" y="39027"/>
            <a:ext cx="9790729" cy="1139248"/>
          </a:xfrm>
        </p:spPr>
        <p:txBody>
          <a:bodyPr>
            <a:noAutofit/>
          </a:bodyPr>
          <a:lstStyle/>
          <a:p>
            <a:r>
              <a:rPr lang="zh-CN" altLang="en-US" b="1" dirty="0"/>
              <a:t>高维函数逼近 </a:t>
            </a:r>
          </a:p>
        </p:txBody>
      </p:sp>
      <p:sp>
        <p:nvSpPr>
          <p:cNvPr id="6" name="文本框 5">
            <a:extLst>
              <a:ext uri="{FF2B5EF4-FFF2-40B4-BE49-F238E27FC236}">
                <a16:creationId xmlns:a16="http://schemas.microsoft.com/office/drawing/2014/main" id="{9C4A7BAC-5521-6CAC-448A-F64686AA1547}"/>
              </a:ext>
            </a:extLst>
          </p:cNvPr>
          <p:cNvSpPr txBox="1"/>
          <p:nvPr/>
        </p:nvSpPr>
        <p:spPr>
          <a:xfrm>
            <a:off x="257025" y="1142182"/>
            <a:ext cx="8023350" cy="369332"/>
          </a:xfrm>
          <a:prstGeom prst="rect">
            <a:avLst/>
          </a:prstGeom>
          <a:noFill/>
        </p:spPr>
        <p:txBody>
          <a:bodyPr wrap="none" rtlCol="0">
            <a:spAutoFit/>
          </a:bodyPr>
          <a:lstStyle/>
          <a:p>
            <a:r>
              <a:rPr lang="zh-CN" altLang="en-US" b="1" dirty="0">
                <a:solidFill>
                  <a:schemeClr val="accent5"/>
                </a:solidFill>
                <a:latin typeface="Microsoft YaHei" panose="020B0503020204020204" pitchFamily="34" charset="-122"/>
                <a:ea typeface="Microsoft YaHei" panose="020B0503020204020204" pitchFamily="34" charset="-122"/>
              </a:rPr>
              <a:t>思考：</a:t>
            </a:r>
            <a:r>
              <a:rPr lang="zh-CN" altLang="en-US" sz="1800" b="1" dirty="0">
                <a:solidFill>
                  <a:schemeClr val="accent5"/>
                </a:solidFill>
                <a:effectLst/>
                <a:latin typeface="Microsoft YaHei" panose="020B0503020204020204" pitchFamily="34" charset="-122"/>
                <a:ea typeface="Microsoft YaHei" panose="020B0503020204020204" pitchFamily="34" charset="-122"/>
              </a:rPr>
              <a:t>给定一个函数类 </a:t>
            </a:r>
            <a:r>
              <a:rPr lang="en" altLang="zh-CN" sz="1800" b="1" dirty="0">
                <a:solidFill>
                  <a:schemeClr val="accent5"/>
                </a:solidFill>
                <a:effectLst/>
                <a:latin typeface="Microsoft YaHei" panose="020B0503020204020204" pitchFamily="34" charset="-122"/>
                <a:ea typeface="Microsoft YaHei" panose="020B0503020204020204" pitchFamily="34" charset="-122"/>
              </a:rPr>
              <a:t>F </a:t>
            </a:r>
            <a:r>
              <a:rPr lang="zh-CN" altLang="en-US" sz="1800" b="1" dirty="0">
                <a:solidFill>
                  <a:schemeClr val="accent5"/>
                </a:solidFill>
                <a:effectLst/>
                <a:latin typeface="Microsoft YaHei" panose="020B0503020204020204" pitchFamily="34" charset="-122"/>
                <a:ea typeface="Microsoft YaHei" panose="020B0503020204020204" pitchFamily="34" charset="-122"/>
              </a:rPr>
              <a:t>和一 个目标函数 </a:t>
            </a:r>
            <a:r>
              <a:rPr lang="en" altLang="zh-CN" sz="1800" b="1" dirty="0">
                <a:solidFill>
                  <a:schemeClr val="accent5"/>
                </a:solidFill>
                <a:effectLst/>
                <a:latin typeface="Microsoft YaHei" panose="020B0503020204020204" pitchFamily="34" charset="-122"/>
                <a:ea typeface="Microsoft YaHei" panose="020B0503020204020204" pitchFamily="34" charset="-122"/>
              </a:rPr>
              <a:t>f , </a:t>
            </a:r>
            <a:r>
              <a:rPr lang="zh-CN" altLang="en-US" sz="1800" b="1" dirty="0">
                <a:solidFill>
                  <a:schemeClr val="accent5"/>
                </a:solidFill>
                <a:effectLst/>
                <a:latin typeface="Microsoft YaHei" panose="020B0503020204020204" pitchFamily="34" charset="-122"/>
                <a:ea typeface="Microsoft YaHei" panose="020B0503020204020204" pitchFamily="34" charset="-122"/>
              </a:rPr>
              <a:t>如何用 </a:t>
            </a:r>
            <a:r>
              <a:rPr lang="en" altLang="zh-CN" sz="1800" b="1" dirty="0">
                <a:solidFill>
                  <a:schemeClr val="accent5"/>
                </a:solidFill>
                <a:effectLst/>
                <a:latin typeface="Microsoft YaHei" panose="020B0503020204020204" pitchFamily="34" charset="-122"/>
                <a:ea typeface="Microsoft YaHei" panose="020B0503020204020204" pitchFamily="34" charset="-122"/>
              </a:rPr>
              <a:t>F </a:t>
            </a:r>
            <a:r>
              <a:rPr lang="zh-CN" altLang="en-US" sz="1800" b="1" dirty="0">
                <a:solidFill>
                  <a:schemeClr val="accent5"/>
                </a:solidFill>
                <a:effectLst/>
                <a:latin typeface="Microsoft YaHei" panose="020B0503020204020204" pitchFamily="34" charset="-122"/>
                <a:ea typeface="Microsoft YaHei" panose="020B0503020204020204" pitchFamily="34" charset="-122"/>
              </a:rPr>
              <a:t>中的函数来逼近 </a:t>
            </a:r>
            <a:r>
              <a:rPr lang="en" altLang="zh-CN" sz="1800" b="1" dirty="0">
                <a:solidFill>
                  <a:schemeClr val="accent5"/>
                </a:solidFill>
                <a:effectLst/>
                <a:latin typeface="Microsoft YaHei" panose="020B0503020204020204" pitchFamily="34" charset="-122"/>
                <a:ea typeface="Microsoft YaHei" panose="020B0503020204020204" pitchFamily="34" charset="-122"/>
              </a:rPr>
              <a:t>f </a:t>
            </a:r>
            <a:r>
              <a:rPr lang="en-US" altLang="zh-CN" b="1" dirty="0">
                <a:solidFill>
                  <a:schemeClr val="accent5"/>
                </a:solidFill>
                <a:latin typeface="Microsoft YaHei" panose="020B0503020204020204" pitchFamily="34" charset="-122"/>
                <a:ea typeface="Microsoft YaHei" panose="020B0503020204020204" pitchFamily="34" charset="-122"/>
              </a:rPr>
              <a:t>?</a:t>
            </a:r>
            <a:r>
              <a:rPr lang="zh-CN" altLang="en" sz="1800" b="1" dirty="0">
                <a:solidFill>
                  <a:schemeClr val="accent5"/>
                </a:solidFill>
                <a:effectLst/>
                <a:latin typeface="Microsoft YaHei" panose="020B0503020204020204" pitchFamily="34" charset="-122"/>
                <a:ea typeface="Microsoft YaHei" panose="020B0503020204020204" pitchFamily="34" charset="-122"/>
              </a:rPr>
              <a:t> </a:t>
            </a:r>
            <a:endParaRPr lang="en" altLang="zh-CN" b="1" dirty="0">
              <a:solidFill>
                <a:schemeClr val="accent5"/>
              </a:solidFill>
              <a:effectLst/>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EB023636-69C5-6996-E6D7-E3DAE93249BD}"/>
              </a:ext>
            </a:extLst>
          </p:cNvPr>
          <p:cNvPicPr>
            <a:picLocks noChangeAspect="1"/>
          </p:cNvPicPr>
          <p:nvPr/>
        </p:nvPicPr>
        <p:blipFill>
          <a:blip r:embed="rId2"/>
          <a:stretch>
            <a:fillRect/>
          </a:stretch>
        </p:blipFill>
        <p:spPr>
          <a:xfrm>
            <a:off x="3293442" y="1687569"/>
            <a:ext cx="4279900" cy="92710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74F0DB1-C842-2E75-F126-AD498DD86CDC}"/>
                  </a:ext>
                </a:extLst>
              </p:cNvPr>
              <p:cNvSpPr txBox="1"/>
              <p:nvPr/>
            </p:nvSpPr>
            <p:spPr>
              <a:xfrm>
                <a:off x="92451" y="2888396"/>
                <a:ext cx="11709688" cy="1866921"/>
              </a:xfrm>
              <a:prstGeom prst="rect">
                <a:avLst/>
              </a:prstGeom>
              <a:noFill/>
            </p:spPr>
            <p:txBody>
              <a:bodyPr wrap="square" rtlCol="0">
                <a:spAutoFit/>
              </a:bodyPr>
              <a:lstStyle/>
              <a:p>
                <a:pPr marL="285750" indent="-285750">
                  <a:lnSpc>
                    <a:spcPct val="150000"/>
                  </a:lnSpc>
                  <a:buFont typeface="Wingdings" pitchFamily="2" charset="2"/>
                  <a:buChar char="Ø"/>
                </a:pPr>
                <a:r>
                  <a:rPr lang="en" altLang="zh-CN" sz="1800" dirty="0">
                    <a:effectLst/>
                    <a:latin typeface="Microsoft YaHei" panose="020B0503020204020204" pitchFamily="34" charset="-122"/>
                    <a:ea typeface="Microsoft YaHei" panose="020B0503020204020204" pitchFamily="34" charset="-122"/>
                  </a:rPr>
                  <a:t>d = 1</a:t>
                </a:r>
                <a:r>
                  <a:rPr lang="zh-CN" altLang="en-US" sz="1800" dirty="0">
                    <a:effectLst/>
                    <a:latin typeface="Microsoft YaHei" panose="020B0503020204020204" pitchFamily="34" charset="-122"/>
                    <a:ea typeface="Microsoft YaHei" panose="020B0503020204020204" pitchFamily="34" charset="-122"/>
                  </a:rPr>
                  <a:t>：在 </a:t>
                </a:r>
                <a:r>
                  <a:rPr lang="en-US" altLang="zh-CN" sz="1800" dirty="0">
                    <a:effectLst/>
                    <a:latin typeface="Microsoft YaHei" panose="020B0503020204020204" pitchFamily="34" charset="-122"/>
                    <a:ea typeface="Microsoft YaHei" panose="020B0503020204020204" pitchFamily="34" charset="-122"/>
                  </a:rPr>
                  <a:t>[0,1] </a:t>
                </a:r>
                <a:r>
                  <a:rPr lang="zh-CN" altLang="en-US" sz="1800" dirty="0">
                    <a:effectLst/>
                    <a:latin typeface="Microsoft YaHei" panose="020B0503020204020204" pitchFamily="34" charset="-122"/>
                    <a:ea typeface="Microsoft YaHei" panose="020B0503020204020204" pitchFamily="34" charset="-122"/>
                  </a:rPr>
                  <a:t>区间内均匀地取 </a:t>
                </a:r>
                <a:r>
                  <a:rPr lang="en" altLang="zh-CN" sz="1800" dirty="0">
                    <a:effectLst/>
                    <a:latin typeface="Microsoft YaHei" panose="020B0503020204020204" pitchFamily="34" charset="-122"/>
                    <a:ea typeface="Microsoft YaHei" panose="020B0503020204020204" pitchFamily="34" charset="-122"/>
                  </a:rPr>
                  <a:t>n </a:t>
                </a:r>
                <a:r>
                  <a:rPr lang="zh-CN" altLang="en-US" sz="1800" dirty="0">
                    <a:effectLst/>
                    <a:latin typeface="Microsoft YaHei" panose="020B0503020204020204" pitchFamily="34" charset="-122"/>
                    <a:ea typeface="Microsoft YaHei" panose="020B0503020204020204" pitchFamily="34" charset="-122"/>
                  </a:rPr>
                  <a:t>个样本点</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函数 </a:t>
                </a:r>
                <a:r>
                  <a:rPr lang="en" altLang="zh-CN" sz="1800" dirty="0">
                    <a:effectLst/>
                    <a:latin typeface="Microsoft YaHei" panose="020B0503020204020204" pitchFamily="34" charset="-122"/>
                    <a:ea typeface="Microsoft YaHei" panose="020B0503020204020204" pitchFamily="34" charset="-122"/>
                  </a:rPr>
                  <a:t>f </a:t>
                </a:r>
                <a:r>
                  <a:rPr lang="zh-CN" altLang="en-US" sz="1800" dirty="0">
                    <a:effectLst/>
                    <a:latin typeface="Microsoft YaHei" panose="020B0503020204020204" pitchFamily="34" charset="-122"/>
                    <a:ea typeface="Microsoft YaHei" panose="020B0503020204020204" pitchFamily="34" charset="-122"/>
                  </a:rPr>
                  <a:t>在相邻两个样本点之间的波动可以用 </a:t>
                </a:r>
                <a:r>
                  <a:rPr lang="en" altLang="zh-CN" sz="1800" dirty="0">
                    <a:effectLst/>
                    <a:latin typeface="Microsoft YaHei" panose="020B0503020204020204" pitchFamily="34" charset="-122"/>
                    <a:ea typeface="Microsoft YaHei" panose="020B0503020204020204" pitchFamily="34" charset="-122"/>
                  </a:rPr>
                  <a:t>Taylor </a:t>
                </a:r>
                <a:r>
                  <a:rPr lang="zh-CN" altLang="en-US" sz="1800" dirty="0">
                    <a:effectLst/>
                    <a:latin typeface="Microsoft YaHei" panose="020B0503020204020204" pitchFamily="34" charset="-122"/>
                    <a:ea typeface="Microsoft YaHei" panose="020B0503020204020204" pitchFamily="34" charset="-122"/>
                  </a:rPr>
                  <a:t>展开来控制</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从而可以证明最优逼近误差的</a:t>
                </a:r>
                <a:r>
                  <a:rPr lang="zh-CN" altLang="en-US" sz="1800" b="1" dirty="0">
                    <a:solidFill>
                      <a:srgbClr val="FF0000"/>
                    </a:solidFill>
                    <a:effectLst/>
                    <a:latin typeface="Microsoft YaHei" panose="020B0503020204020204" pitchFamily="34" charset="-122"/>
                    <a:ea typeface="Microsoft YaHei" panose="020B0503020204020204" pitchFamily="34" charset="-122"/>
                  </a:rPr>
                  <a:t>收敛阶为 </a:t>
                </a:r>
                <a14:m>
                  <m:oMath xmlns:m="http://schemas.openxmlformats.org/officeDocument/2006/math">
                    <m:r>
                      <a:rPr lang="en-US" altLang="zh-CN" sz="1800" b="1" i="1" smtClean="0">
                        <a:solidFill>
                          <a:srgbClr val="FF0000"/>
                        </a:solidFill>
                        <a:effectLst/>
                        <a:latin typeface="Cambria Math" panose="02040503050406030204" pitchFamily="18" charset="0"/>
                        <a:ea typeface="Microsoft YaHei" panose="020B0503020204020204" pitchFamily="34" charset="-122"/>
                      </a:rPr>
                      <m:t>𝑶</m:t>
                    </m:r>
                    <m:r>
                      <a:rPr lang="en-US" altLang="zh-CN" sz="1800" b="1" i="1" smtClean="0">
                        <a:solidFill>
                          <a:srgbClr val="FF0000"/>
                        </a:solidFill>
                        <a:effectLst/>
                        <a:latin typeface="Cambria Math" panose="02040503050406030204" pitchFamily="18" charset="0"/>
                        <a:ea typeface="Microsoft YaHei" panose="020B0503020204020204" pitchFamily="34" charset="-122"/>
                      </a:rPr>
                      <m:t>(</m:t>
                    </m:r>
                    <m:sSup>
                      <m:sSupPr>
                        <m:ctrlPr>
                          <a:rPr lang="en-US" altLang="zh-CN" sz="1800" b="1" i="1" smtClean="0">
                            <a:solidFill>
                              <a:srgbClr val="FF0000"/>
                            </a:solidFill>
                            <a:effectLst/>
                            <a:latin typeface="Cambria Math" panose="02040503050406030204" pitchFamily="18" charset="0"/>
                            <a:ea typeface="Microsoft YaHei" panose="020B0503020204020204" pitchFamily="34" charset="-122"/>
                          </a:rPr>
                        </m:ctrlPr>
                      </m:sSupPr>
                      <m:e>
                        <m:r>
                          <a:rPr lang="en-US" altLang="zh-CN" sz="1800" b="1" i="1" smtClean="0">
                            <a:solidFill>
                              <a:srgbClr val="FF0000"/>
                            </a:solidFill>
                            <a:effectLst/>
                            <a:latin typeface="Cambria Math" panose="02040503050406030204" pitchFamily="18" charset="0"/>
                            <a:ea typeface="Microsoft YaHei" panose="020B0503020204020204" pitchFamily="34" charset="-122"/>
                          </a:rPr>
                          <m:t>𝒏</m:t>
                        </m:r>
                      </m:e>
                      <m:sup>
                        <m:r>
                          <a:rPr lang="en-US" altLang="zh-CN" sz="1800" b="1" i="1" smtClean="0">
                            <a:solidFill>
                              <a:srgbClr val="FF0000"/>
                            </a:solidFill>
                            <a:effectLst/>
                            <a:latin typeface="Cambria Math" panose="02040503050406030204" pitchFamily="18" charset="0"/>
                            <a:ea typeface="Microsoft YaHei" panose="020B0503020204020204" pitchFamily="34" charset="-122"/>
                          </a:rPr>
                          <m:t>−</m:t>
                        </m:r>
                        <m:r>
                          <a:rPr lang="en-US" altLang="zh-CN" sz="1800" b="1" i="1" smtClean="0">
                            <a:solidFill>
                              <a:srgbClr val="FF0000"/>
                            </a:solidFill>
                            <a:effectLst/>
                            <a:latin typeface="Cambria Math" panose="02040503050406030204" pitchFamily="18" charset="0"/>
                            <a:ea typeface="Microsoft YaHei" panose="020B0503020204020204" pitchFamily="34" charset="-122"/>
                          </a:rPr>
                          <m:t>𝒔</m:t>
                        </m:r>
                      </m:sup>
                    </m:sSup>
                    <m:r>
                      <a:rPr lang="en-US" altLang="zh-CN" sz="1800" b="1" i="1" smtClean="0">
                        <a:solidFill>
                          <a:srgbClr val="FF0000"/>
                        </a:solidFill>
                        <a:effectLst/>
                        <a:latin typeface="Cambria Math" panose="02040503050406030204" pitchFamily="18" charset="0"/>
                        <a:ea typeface="Microsoft YaHei" panose="020B0503020204020204" pitchFamily="34" charset="-122"/>
                      </a:rPr>
                      <m:t>)</m:t>
                    </m:r>
                  </m:oMath>
                </a14:m>
                <a:r>
                  <a:rPr lang="zh-CN" altLang="en" sz="1800" dirty="0">
                    <a:effectLst/>
                    <a:latin typeface="Microsoft YaHei" panose="020B0503020204020204" pitchFamily="34" charset="-122"/>
                    <a:ea typeface="Microsoft YaHei" panose="020B0503020204020204" pitchFamily="34" charset="-122"/>
                  </a:rPr>
                  <a:t>。 </a:t>
                </a:r>
                <a:endParaRPr kumimoji="1" lang="en-US" altLang="zh-CN" sz="1800" dirty="0">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dirty="0">
                    <a:effectLst/>
                    <a:latin typeface="Microsoft YaHei" panose="020B0503020204020204" pitchFamily="34" charset="-122"/>
                    <a:ea typeface="Microsoft YaHei" panose="020B0503020204020204" pitchFamily="34" charset="-122"/>
                  </a:rPr>
                  <a:t> </a:t>
                </a:r>
                <a:r>
                  <a:rPr lang="en" altLang="zh-CN" sz="1800" dirty="0">
                    <a:effectLst/>
                    <a:latin typeface="Microsoft YaHei" panose="020B0503020204020204" pitchFamily="34" charset="-122"/>
                    <a:ea typeface="Microsoft YaHei" panose="020B0503020204020204" pitchFamily="34" charset="-122"/>
                  </a:rPr>
                  <a:t>d &gt; 1 </a:t>
                </a:r>
                <a:r>
                  <a:rPr lang="zh-CN" altLang="en-US" sz="1800" dirty="0">
                    <a:effectLst/>
                    <a:latin typeface="Microsoft YaHei" panose="020B0503020204020204" pitchFamily="34" charset="-122"/>
                    <a:ea typeface="Microsoft YaHei" panose="020B0503020204020204" pitchFamily="34" charset="-122"/>
                  </a:rPr>
                  <a:t>时</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样本点在 </a:t>
                </a:r>
                <a14:m>
                  <m:oMath xmlns:m="http://schemas.openxmlformats.org/officeDocument/2006/math">
                    <m:sSup>
                      <m:sSupPr>
                        <m:ctrlPr>
                          <a:rPr lang="en-US" altLang="zh-CN" sz="1800" b="0" i="1" smtClean="0">
                            <a:effectLst/>
                            <a:latin typeface="Cambria Math" panose="02040503050406030204" pitchFamily="18" charset="0"/>
                            <a:ea typeface="Microsoft YaHei" panose="020B0503020204020204" pitchFamily="34" charset="-122"/>
                          </a:rPr>
                        </m:ctrlPr>
                      </m:sSupPr>
                      <m:e>
                        <m:d>
                          <m:dPr>
                            <m:begChr m:val="["/>
                            <m:endChr m:val="]"/>
                            <m:ctrlPr>
                              <a:rPr lang="en-US" altLang="zh-CN" sz="1800" b="0" i="1" smtClean="0">
                                <a:effectLst/>
                                <a:latin typeface="Cambria Math" panose="02040503050406030204" pitchFamily="18" charset="0"/>
                                <a:ea typeface="Microsoft YaHei" panose="020B0503020204020204" pitchFamily="34" charset="-122"/>
                              </a:rPr>
                            </m:ctrlPr>
                          </m:dPr>
                          <m:e>
                            <m:r>
                              <a:rPr lang="en-US" altLang="zh-CN" sz="1800" b="0" i="1" smtClean="0">
                                <a:effectLst/>
                                <a:latin typeface="Cambria Math" panose="02040503050406030204" pitchFamily="18" charset="0"/>
                                <a:ea typeface="Microsoft YaHei" panose="020B0503020204020204" pitchFamily="34" charset="-122"/>
                              </a:rPr>
                              <m:t>0, 1</m:t>
                            </m:r>
                          </m:e>
                        </m:d>
                      </m:e>
                      <m:sup>
                        <m:r>
                          <a:rPr lang="en-US" altLang="zh-CN" sz="1800" b="0" i="1" smtClean="0">
                            <a:effectLst/>
                            <a:latin typeface="Cambria Math" panose="02040503050406030204" pitchFamily="18" charset="0"/>
                            <a:ea typeface="Microsoft YaHei" panose="020B0503020204020204" pitchFamily="34" charset="-122"/>
                          </a:rPr>
                          <m:t>𝑑</m:t>
                        </m:r>
                      </m:sup>
                    </m:sSup>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内的分布就会变得非常稀疏</a:t>
                </a:r>
                <a:r>
                  <a:rPr lang="zh-CN" altLang="en-US" dirty="0">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在 </a:t>
                </a:r>
                <a:r>
                  <a:rPr lang="en" altLang="zh-CN" sz="1800" dirty="0">
                    <a:effectLst/>
                    <a:latin typeface="Microsoft YaHei" panose="020B0503020204020204" pitchFamily="34" charset="-122"/>
                    <a:ea typeface="Microsoft YaHei" panose="020B0503020204020204" pitchFamily="34" charset="-122"/>
                  </a:rPr>
                  <a:t>d </a:t>
                </a:r>
                <a:r>
                  <a:rPr lang="zh-CN" altLang="en-US" sz="1800" dirty="0">
                    <a:effectLst/>
                    <a:latin typeface="Microsoft YaHei" panose="020B0503020204020204" pitchFamily="34" charset="-122"/>
                    <a:ea typeface="Microsoft YaHei" panose="020B0503020204020204" pitchFamily="34" charset="-122"/>
                  </a:rPr>
                  <a:t>维空间 </a:t>
                </a:r>
                <a14:m>
                  <m:oMath xmlns:m="http://schemas.openxmlformats.org/officeDocument/2006/math">
                    <m:sSup>
                      <m:sSupPr>
                        <m:ctrlPr>
                          <a:rPr lang="en-US" altLang="zh-CN" sz="1800" b="0" i="1" smtClean="0">
                            <a:effectLst/>
                            <a:latin typeface="Cambria Math" panose="02040503050406030204" pitchFamily="18" charset="0"/>
                            <a:ea typeface="Microsoft YaHei" panose="020B0503020204020204" pitchFamily="34" charset="-122"/>
                          </a:rPr>
                        </m:ctrlPr>
                      </m:sSupPr>
                      <m:e>
                        <m:d>
                          <m:dPr>
                            <m:begChr m:val="["/>
                            <m:endChr m:val="]"/>
                            <m:ctrlPr>
                              <a:rPr lang="en-US" altLang="zh-CN" sz="1800" b="0" i="1" smtClean="0">
                                <a:effectLst/>
                                <a:latin typeface="Cambria Math" panose="02040503050406030204" pitchFamily="18" charset="0"/>
                                <a:ea typeface="Microsoft YaHei" panose="020B0503020204020204" pitchFamily="34" charset="-122"/>
                              </a:rPr>
                            </m:ctrlPr>
                          </m:dPr>
                          <m:e>
                            <m:r>
                              <a:rPr lang="en-US" altLang="zh-CN" sz="1800" b="0" i="1" smtClean="0">
                                <a:effectLst/>
                                <a:latin typeface="Cambria Math" panose="02040503050406030204" pitchFamily="18" charset="0"/>
                                <a:ea typeface="Microsoft YaHei" panose="020B0503020204020204" pitchFamily="34" charset="-122"/>
                              </a:rPr>
                              <m:t>0, 1</m:t>
                            </m:r>
                          </m:e>
                        </m:d>
                      </m:e>
                      <m:sup>
                        <m:r>
                          <a:rPr lang="en-US" altLang="zh-CN" sz="1800" b="0" i="1" smtClean="0">
                            <a:effectLst/>
                            <a:latin typeface="Cambria Math" panose="02040503050406030204" pitchFamily="18" charset="0"/>
                            <a:ea typeface="Microsoft YaHei" panose="020B0503020204020204" pitchFamily="34" charset="-122"/>
                          </a:rPr>
                          <m:t>𝑑</m:t>
                        </m:r>
                      </m:sup>
                    </m:sSup>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中均匀地放置 </a:t>
                </a:r>
                <a:r>
                  <a:rPr lang="en" altLang="zh-CN" sz="1800" dirty="0">
                    <a:effectLst/>
                    <a:latin typeface="Microsoft YaHei" panose="020B0503020204020204" pitchFamily="34" charset="-122"/>
                    <a:ea typeface="Microsoft YaHei" panose="020B0503020204020204" pitchFamily="34" charset="-122"/>
                  </a:rPr>
                  <a:t>n </a:t>
                </a:r>
                <a:r>
                  <a:rPr lang="zh-CN" altLang="en-US" sz="1800" dirty="0">
                    <a:effectLst/>
                    <a:latin typeface="Microsoft YaHei" panose="020B0503020204020204" pitchFamily="34" charset="-122"/>
                    <a:ea typeface="Microsoft YaHei" panose="020B0503020204020204" pitchFamily="34" charset="-122"/>
                  </a:rPr>
                  <a:t>个点</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相邻两点之间的距离大约</a:t>
                </a:r>
                <a14:m>
                  <m:oMath xmlns:m="http://schemas.openxmlformats.org/officeDocument/2006/math">
                    <m:r>
                      <a:rPr lang="zh-CN" altLang="en-US" sz="1800" b="0" i="0" smtClean="0">
                        <a:effectLst/>
                        <a:latin typeface="Cambria Math" panose="02040503050406030204" pitchFamily="18" charset="0"/>
                        <a:ea typeface="Microsoft YaHei" panose="020B0503020204020204" pitchFamily="34" charset="-122"/>
                      </a:rPr>
                      <m:t> </m:t>
                    </m:r>
                  </m:oMath>
                </a14:m>
                <a:r>
                  <a:rPr lang="zh-CN" altLang="en-US" dirty="0">
                    <a:latin typeface="Microsoft YaHei" panose="020B0503020204020204" pitchFamily="34" charset="-122"/>
                    <a:ea typeface="Microsoft YaHei" panose="020B0503020204020204" pitchFamily="34" charset="-122"/>
                  </a:rPr>
                  <a:t>是 </a:t>
                </a:r>
                <a14:m>
                  <m:oMath xmlns:m="http://schemas.openxmlformats.org/officeDocument/2006/math">
                    <m:sSup>
                      <m:sSupPr>
                        <m:ctrlPr>
                          <a:rPr lang="en-US" altLang="zh-CN" b="1" i="1" smtClean="0">
                            <a:solidFill>
                              <a:srgbClr val="FF0000"/>
                            </a:solidFill>
                            <a:latin typeface="Cambria Math" panose="02040503050406030204" pitchFamily="18" charset="0"/>
                            <a:ea typeface="Microsoft YaHei" panose="020B0503020204020204" pitchFamily="34" charset="-122"/>
                          </a:rPr>
                        </m:ctrlPr>
                      </m:sSupPr>
                      <m:e>
                        <m:r>
                          <a:rPr lang="en-US" altLang="zh-CN" b="1" i="1">
                            <a:solidFill>
                              <a:srgbClr val="FF0000"/>
                            </a:solidFill>
                            <a:latin typeface="Cambria Math" panose="02040503050406030204" pitchFamily="18" charset="0"/>
                            <a:ea typeface="Microsoft YaHei" panose="020B0503020204020204" pitchFamily="34" charset="-122"/>
                          </a:rPr>
                          <m:t>𝒏</m:t>
                        </m:r>
                      </m:e>
                      <m:sup>
                        <m:r>
                          <a:rPr lang="en-US" altLang="zh-CN" b="1" i="1" smtClean="0">
                            <a:solidFill>
                              <a:srgbClr val="FF0000"/>
                            </a:solidFill>
                            <a:latin typeface="Cambria Math" panose="02040503050406030204" pitchFamily="18" charset="0"/>
                            <a:ea typeface="Microsoft YaHei" panose="020B0503020204020204" pitchFamily="34" charset="-122"/>
                          </a:rPr>
                          <m:t>−</m:t>
                        </m:r>
                        <m:f>
                          <m:fPr>
                            <m:ctrlPr>
                              <a:rPr lang="en-US" altLang="zh-CN" b="1" i="1">
                                <a:solidFill>
                                  <a:srgbClr val="FF0000"/>
                                </a:solidFill>
                                <a:latin typeface="Cambria Math" panose="02040503050406030204" pitchFamily="18" charset="0"/>
                                <a:ea typeface="Microsoft YaHei" panose="020B0503020204020204" pitchFamily="34" charset="-122"/>
                              </a:rPr>
                            </m:ctrlPr>
                          </m:fPr>
                          <m:num>
                            <m:r>
                              <a:rPr lang="en-US" altLang="zh-CN" b="1" i="1">
                                <a:solidFill>
                                  <a:srgbClr val="FF0000"/>
                                </a:solidFill>
                                <a:latin typeface="Cambria Math" panose="02040503050406030204" pitchFamily="18" charset="0"/>
                                <a:ea typeface="Microsoft YaHei" panose="020B0503020204020204" pitchFamily="34" charset="-122"/>
                              </a:rPr>
                              <m:t>𝟏</m:t>
                            </m:r>
                          </m:num>
                          <m:den>
                            <m:r>
                              <a:rPr lang="en-US" altLang="zh-CN" b="1" i="1">
                                <a:solidFill>
                                  <a:srgbClr val="FF0000"/>
                                </a:solidFill>
                                <a:latin typeface="Cambria Math" panose="02040503050406030204" pitchFamily="18" charset="0"/>
                                <a:ea typeface="Microsoft YaHei" panose="020B0503020204020204" pitchFamily="34" charset="-122"/>
                              </a:rPr>
                              <m:t>𝒅</m:t>
                            </m:r>
                          </m:den>
                        </m:f>
                      </m:sup>
                    </m:sSup>
                  </m:oMath>
                </a14:m>
                <a:r>
                  <a:rPr lang="zh-CN" altLang="en-US" sz="1800" b="1" dirty="0">
                    <a:solidFill>
                      <a:srgbClr val="FF0000"/>
                    </a:solidFill>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   随维数 </a:t>
                </a:r>
                <a:r>
                  <a:rPr lang="en" altLang="zh-CN" sz="1800" dirty="0">
                    <a:effectLst/>
                    <a:latin typeface="Microsoft YaHei" panose="020B0503020204020204" pitchFamily="34" charset="-122"/>
                    <a:ea typeface="Microsoft YaHei" panose="020B0503020204020204" pitchFamily="34" charset="-122"/>
                  </a:rPr>
                  <a:t>d </a:t>
                </a:r>
                <a:r>
                  <a:rPr lang="zh-CN" altLang="en-US" sz="1800" dirty="0">
                    <a:effectLst/>
                    <a:latin typeface="Microsoft YaHei" panose="020B0503020204020204" pitchFamily="34" charset="-122"/>
                    <a:ea typeface="Microsoft YaHei" panose="020B0503020204020204" pitchFamily="34" charset="-122"/>
                  </a:rPr>
                  <a:t>增大</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相邻两点之间的距离也迅速增大，函数值的波动就难以得到有效控制。 </a:t>
                </a:r>
                <a:endParaRPr lang="zh-CN" altLang="en-US" dirty="0">
                  <a:effectLst/>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F74F0DB1-C842-2E75-F126-AD498DD86CDC}"/>
                  </a:ext>
                </a:extLst>
              </p:cNvPr>
              <p:cNvSpPr txBox="1">
                <a:spLocks noRot="1" noChangeAspect="1" noMove="1" noResize="1" noEditPoints="1" noAdjustHandles="1" noChangeArrowheads="1" noChangeShapeType="1" noTextEdit="1"/>
              </p:cNvSpPr>
              <p:nvPr/>
            </p:nvSpPr>
            <p:spPr>
              <a:xfrm>
                <a:off x="92451" y="2888396"/>
                <a:ext cx="11709688" cy="1866921"/>
              </a:xfrm>
              <a:prstGeom prst="rect">
                <a:avLst/>
              </a:prstGeom>
              <a:blipFill>
                <a:blip r:embed="rId3"/>
                <a:stretch>
                  <a:fillRect l="-325" b="-2703"/>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1653DBE8-BEE0-0DDB-9B89-73D86873E420}"/>
              </a:ext>
            </a:extLst>
          </p:cNvPr>
          <p:cNvSpPr txBox="1"/>
          <p:nvPr/>
        </p:nvSpPr>
        <p:spPr>
          <a:xfrm>
            <a:off x="376295" y="5308847"/>
            <a:ext cx="7970452" cy="406971"/>
          </a:xfrm>
          <a:prstGeom prst="rect">
            <a:avLst/>
          </a:prstGeom>
          <a:noFill/>
        </p:spPr>
        <p:txBody>
          <a:bodyPr wrap="none" rtlCol="0">
            <a:spAutoFit/>
          </a:bodyPr>
          <a:lstStyle/>
          <a:p>
            <a:pPr>
              <a:lnSpc>
                <a:spcPct val="125000"/>
              </a:lnSpc>
            </a:pPr>
            <a:r>
              <a:rPr lang="zh-CN" altLang="en-US" sz="1800" b="1" dirty="0">
                <a:effectLst/>
                <a:latin typeface="Microsoft YaHei" panose="020B0503020204020204" pitchFamily="34" charset="-122"/>
                <a:ea typeface="Microsoft YaHei" panose="020B0503020204020204" pitchFamily="34" charset="-122"/>
              </a:rPr>
              <a:t>为了保持精度，</a:t>
            </a:r>
            <a:r>
              <a:rPr lang="zh-CN" altLang="en-US" b="1" dirty="0">
                <a:latin typeface="Microsoft YaHei" panose="020B0503020204020204" pitchFamily="34" charset="-122"/>
                <a:ea typeface="Microsoft YaHei" panose="020B0503020204020204" pitchFamily="34" charset="-122"/>
              </a:rPr>
              <a:t>所需的样本数</a:t>
            </a:r>
            <a:r>
              <a:rPr lang="zh-CN" altLang="en-US" sz="1800" b="1" dirty="0">
                <a:effectLst/>
                <a:latin typeface="Microsoft YaHei" panose="020B0503020204020204" pitchFamily="34" charset="-122"/>
                <a:ea typeface="Microsoft YaHei" panose="020B0503020204020204" pitchFamily="34" charset="-122"/>
              </a:rPr>
              <a:t>会随着空间维数 </a:t>
            </a:r>
            <a:r>
              <a:rPr lang="en" altLang="zh-CN" sz="1800" b="1" dirty="0">
                <a:effectLst/>
                <a:latin typeface="Microsoft YaHei" panose="020B0503020204020204" pitchFamily="34" charset="-122"/>
                <a:ea typeface="Microsoft YaHei" panose="020B0503020204020204" pitchFamily="34" charset="-122"/>
              </a:rPr>
              <a:t>d </a:t>
            </a:r>
            <a:r>
              <a:rPr lang="zh-CN" altLang="en-US" sz="1800" b="1" dirty="0">
                <a:effectLst/>
                <a:latin typeface="Microsoft YaHei" panose="020B0503020204020204" pitchFamily="34" charset="-122"/>
                <a:ea typeface="Microsoft YaHei" panose="020B0503020204020204" pitchFamily="34" charset="-122"/>
              </a:rPr>
              <a:t>呈指数增长</a:t>
            </a:r>
            <a:r>
              <a:rPr lang="en-US" altLang="zh-CN" sz="1800" b="1" dirty="0">
                <a:effectLst/>
                <a:latin typeface="Microsoft YaHei" panose="020B0503020204020204" pitchFamily="34" charset="-122"/>
                <a:ea typeface="Microsoft YaHei" panose="020B0503020204020204" pitchFamily="34" charset="-122"/>
              </a:rPr>
              <a:t> ——</a:t>
            </a:r>
            <a:r>
              <a:rPr lang="zh-CN" altLang="en-US" sz="1800" b="1" dirty="0">
                <a:effectLst/>
                <a:latin typeface="Microsoft YaHei" panose="020B0503020204020204" pitchFamily="34" charset="-122"/>
                <a:ea typeface="Microsoft YaHei" panose="020B0503020204020204" pitchFamily="34" charset="-122"/>
              </a:rPr>
              <a:t>维数灾难！</a:t>
            </a:r>
            <a:endParaRPr lang="zh-CN" altLang="en-US" b="1"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68570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3F69BB0-BF5B-1770-862E-A8AF450D7A33}"/>
              </a:ext>
            </a:extLst>
          </p:cNvPr>
          <p:cNvSpPr txBox="1">
            <a:spLocks/>
          </p:cNvSpPr>
          <p:nvPr/>
        </p:nvSpPr>
        <p:spPr>
          <a:xfrm>
            <a:off x="1007164" y="2834236"/>
            <a:ext cx="1057523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b="1" dirty="0">
                <a:solidFill>
                  <a:srgbClr val="000000"/>
                </a:solidFill>
                <a:latin typeface="Arial"/>
                <a:ea typeface="微软雅黑"/>
              </a:rPr>
              <a:t>克服维数灾难的方法</a:t>
            </a:r>
            <a:endParaRPr kumimoji="0" lang="zh-CN" altLang="en-US" sz="4400" b="1" i="0" u="none" strike="noStrike" kern="1200" cap="none" spc="0" normalizeH="0" baseline="0" noProof="0" dirty="0">
              <a:ln>
                <a:noFill/>
              </a:ln>
              <a:solidFill>
                <a:srgbClr val="000000"/>
              </a:solidFill>
              <a:effectLst/>
              <a:uLnTx/>
              <a:uFillTx/>
              <a:latin typeface="Arial"/>
              <a:ea typeface="微软雅黑"/>
              <a:cs typeface="+mj-cs"/>
            </a:endParaRPr>
          </a:p>
        </p:txBody>
      </p:sp>
    </p:spTree>
    <p:extLst>
      <p:ext uri="{BB962C8B-B14F-4D97-AF65-F5344CB8AC3E}">
        <p14:creationId xmlns:p14="http://schemas.microsoft.com/office/powerpoint/2010/main" val="173600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zh-CN" altLang="en-US" b="1" dirty="0">
                <a:latin typeface="+mj-ea"/>
              </a:rPr>
              <a:t>蒙特卡洛方法 </a:t>
            </a:r>
            <a:endParaRPr lang="en-US" b="1" dirty="0">
              <a:latin typeface="+mj-ea"/>
            </a:endParaRPr>
          </a:p>
        </p:txBody>
      </p:sp>
      <p:pic>
        <p:nvPicPr>
          <p:cNvPr id="2" name="图片 1">
            <a:extLst>
              <a:ext uri="{FF2B5EF4-FFF2-40B4-BE49-F238E27FC236}">
                <a16:creationId xmlns:a16="http://schemas.microsoft.com/office/drawing/2014/main" id="{C73E05F9-EBE8-BC8C-F12A-A9A8B555AE47}"/>
              </a:ext>
            </a:extLst>
          </p:cNvPr>
          <p:cNvPicPr>
            <a:picLocks noChangeAspect="1"/>
          </p:cNvPicPr>
          <p:nvPr/>
        </p:nvPicPr>
        <p:blipFill>
          <a:blip r:embed="rId2"/>
          <a:stretch>
            <a:fillRect/>
          </a:stretch>
        </p:blipFill>
        <p:spPr>
          <a:xfrm>
            <a:off x="3159816" y="875024"/>
            <a:ext cx="3619500" cy="1130300"/>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EDD378F-A4EB-0B45-EBDE-DD7B0C88C86D}"/>
                  </a:ext>
                </a:extLst>
              </p:cNvPr>
              <p:cNvSpPr txBox="1"/>
              <p:nvPr/>
            </p:nvSpPr>
            <p:spPr>
              <a:xfrm>
                <a:off x="452658" y="1953178"/>
                <a:ext cx="10622297" cy="646331"/>
              </a:xfrm>
              <a:prstGeom prst="rect">
                <a:avLst/>
              </a:prstGeom>
              <a:noFill/>
            </p:spPr>
            <p:txBody>
              <a:bodyPr wrap="square" rtlCol="0">
                <a:spAutoFit/>
              </a:bodyPr>
              <a:lstStyle/>
              <a:p>
                <a:pPr marL="285750" indent="-285750">
                  <a:buFont typeface="Wingdings" pitchFamily="2" charset="2"/>
                  <a:buChar char="Ø"/>
                </a:pPr>
                <a:r>
                  <a:rPr lang="zh-CN" altLang="en-US" sz="1800" dirty="0">
                    <a:effectLst/>
                    <a:latin typeface="Microsoft YaHei" panose="020B0503020204020204" pitchFamily="34" charset="-122"/>
                    <a:ea typeface="Microsoft YaHei" panose="020B0503020204020204" pitchFamily="34" charset="-122"/>
                  </a:rPr>
                  <a:t>用均匀采样的</a:t>
                </a:r>
                <a:r>
                  <a:rPr lang="zh-CN" altLang="en-US" sz="1800" b="1" dirty="0">
                    <a:solidFill>
                      <a:srgbClr val="FF0000"/>
                    </a:solidFill>
                    <a:effectLst/>
                    <a:latin typeface="Microsoft YaHei" panose="020B0503020204020204" pitchFamily="34" charset="-122"/>
                    <a:ea typeface="Microsoft YaHei" panose="020B0503020204020204" pitchFamily="34" charset="-122"/>
                  </a:rPr>
                  <a:t>蒙特卡洛方法</a:t>
                </a:r>
                <a:r>
                  <a:rPr lang="zh-CN" altLang="en-US" sz="1800" dirty="0">
                    <a:effectLst/>
                    <a:latin typeface="Microsoft YaHei" panose="020B0503020204020204" pitchFamily="34" charset="-122"/>
                    <a:ea typeface="Microsoft YaHei" panose="020B0503020204020204" pitchFamily="34" charset="-122"/>
                  </a:rPr>
                  <a:t>来估计这个积分，即从 </a:t>
                </a:r>
                <a14:m>
                  <m:oMath xmlns:m="http://schemas.openxmlformats.org/officeDocument/2006/math">
                    <m:sSup>
                      <m:sSupPr>
                        <m:ctrlPr>
                          <a:rPr lang="en-US" altLang="zh-CN" sz="1800" b="0" i="1" smtClean="0">
                            <a:effectLst/>
                            <a:latin typeface="Cambria Math" panose="02040503050406030204" pitchFamily="18" charset="0"/>
                            <a:ea typeface="Microsoft YaHei" panose="020B0503020204020204" pitchFamily="34" charset="-122"/>
                          </a:rPr>
                        </m:ctrlPr>
                      </m:sSupPr>
                      <m:e>
                        <m:d>
                          <m:dPr>
                            <m:begChr m:val="["/>
                            <m:endChr m:val="]"/>
                            <m:ctrlPr>
                              <a:rPr lang="en-US" altLang="zh-CN" sz="1800" b="0" i="1" smtClean="0">
                                <a:effectLst/>
                                <a:latin typeface="Cambria Math" panose="02040503050406030204" pitchFamily="18" charset="0"/>
                                <a:ea typeface="Microsoft YaHei" panose="020B0503020204020204" pitchFamily="34" charset="-122"/>
                              </a:rPr>
                            </m:ctrlPr>
                          </m:dPr>
                          <m:e>
                            <m:r>
                              <a:rPr lang="en-US" altLang="zh-CN" sz="1800" b="0" i="1" smtClean="0">
                                <a:effectLst/>
                                <a:latin typeface="Cambria Math" panose="02040503050406030204" pitchFamily="18" charset="0"/>
                                <a:ea typeface="Microsoft YaHei" panose="020B0503020204020204" pitchFamily="34" charset="-122"/>
                              </a:rPr>
                              <m:t>0, 1</m:t>
                            </m:r>
                          </m:e>
                        </m:d>
                      </m:e>
                      <m:sup>
                        <m:r>
                          <a:rPr lang="en-US" altLang="zh-CN" sz="1800" b="0" i="1" smtClean="0">
                            <a:effectLst/>
                            <a:latin typeface="Cambria Math" panose="02040503050406030204" pitchFamily="18" charset="0"/>
                            <a:ea typeface="Microsoft YaHei" panose="020B0503020204020204" pitchFamily="34" charset="-122"/>
                          </a:rPr>
                          <m:t>𝑑</m:t>
                        </m:r>
                      </m:sup>
                    </m:sSup>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中</a:t>
                </a:r>
                <a:r>
                  <a:rPr lang="zh-CN" altLang="en-US" sz="1800" b="1" dirty="0">
                    <a:solidFill>
                      <a:srgbClr val="FF0000"/>
                    </a:solidFill>
                    <a:effectLst/>
                    <a:latin typeface="Microsoft YaHei" panose="020B0503020204020204" pitchFamily="34" charset="-122"/>
                    <a:ea typeface="Microsoft YaHei" panose="020B0503020204020204" pitchFamily="34" charset="-122"/>
                  </a:rPr>
                  <a:t>独立地随机</a:t>
                </a:r>
                <a:r>
                  <a:rPr lang="zh-CN" altLang="en-US" sz="1800" dirty="0">
                    <a:effectLst/>
                    <a:latin typeface="Microsoft YaHei" panose="020B0503020204020204" pitchFamily="34" charset="-122"/>
                    <a:ea typeface="Microsoft YaHei" panose="020B0503020204020204" pitchFamily="34" charset="-122"/>
                  </a:rPr>
                  <a:t>抽取 </a:t>
                </a:r>
                <a:r>
                  <a:rPr lang="en" altLang="zh-CN" sz="1800" dirty="0">
                    <a:effectLst/>
                    <a:latin typeface="Microsoft YaHei" panose="020B0503020204020204" pitchFamily="34" charset="-122"/>
                    <a:ea typeface="Microsoft YaHei" panose="020B0503020204020204" pitchFamily="34" charset="-122"/>
                  </a:rPr>
                  <a:t>n </a:t>
                </a:r>
                <a:r>
                  <a:rPr lang="zh-CN" altLang="en-US" sz="1800" dirty="0">
                    <a:effectLst/>
                    <a:latin typeface="Microsoft YaHei" panose="020B0503020204020204" pitchFamily="34" charset="-122"/>
                    <a:ea typeface="Microsoft YaHei" panose="020B0503020204020204" pitchFamily="34" charset="-122"/>
                  </a:rPr>
                  <a:t>个样本点</a:t>
                </a:r>
                <a:r>
                  <a:rPr lang="en" altLang="zh-CN" sz="1800" dirty="0">
                    <a:effectLst/>
                    <a:latin typeface="Microsoft YaHei" panose="020B0503020204020204" pitchFamily="34" charset="-122"/>
                    <a:ea typeface="Microsoft YaHei" panose="020B0503020204020204" pitchFamily="34" charset="-122"/>
                  </a:rPr>
                  <a:t> </a:t>
                </a:r>
                <a:r>
                  <a:rPr lang="zh-CN" altLang="e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然后用样本均值来近似积分</a:t>
                </a:r>
                <a:r>
                  <a:rPr lang="en-US" altLang="zh-CN" sz="1800"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9EDD378F-A4EB-0B45-EBDE-DD7B0C88C86D}"/>
                  </a:ext>
                </a:extLst>
              </p:cNvPr>
              <p:cNvSpPr txBox="1">
                <a:spLocks noRot="1" noChangeAspect="1" noMove="1" noResize="1" noEditPoints="1" noAdjustHandles="1" noChangeArrowheads="1" noChangeShapeType="1" noTextEdit="1"/>
              </p:cNvSpPr>
              <p:nvPr/>
            </p:nvSpPr>
            <p:spPr>
              <a:xfrm>
                <a:off x="452658" y="1953178"/>
                <a:ext cx="10622297" cy="646331"/>
              </a:xfrm>
              <a:prstGeom prst="rect">
                <a:avLst/>
              </a:prstGeom>
              <a:blipFill>
                <a:blip r:embed="rId3"/>
                <a:stretch>
                  <a:fillRect l="-358" t="-1923" b="-1346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89647D8-0FB1-8E67-B54F-0B34543F3714}"/>
              </a:ext>
            </a:extLst>
          </p:cNvPr>
          <p:cNvPicPr>
            <a:picLocks noChangeAspect="1"/>
          </p:cNvPicPr>
          <p:nvPr/>
        </p:nvPicPr>
        <p:blipFill>
          <a:blip r:embed="rId4"/>
          <a:stretch>
            <a:fillRect/>
          </a:stretch>
        </p:blipFill>
        <p:spPr>
          <a:xfrm>
            <a:off x="3553516" y="2690438"/>
            <a:ext cx="2832100" cy="106680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F101F1A-99B3-23A2-90BC-29DFD3BAC1E3}"/>
                  </a:ext>
                </a:extLst>
              </p:cNvPr>
              <p:cNvSpPr txBox="1"/>
              <p:nvPr/>
            </p:nvSpPr>
            <p:spPr>
              <a:xfrm>
                <a:off x="554934" y="3828620"/>
                <a:ext cx="2598596" cy="406971"/>
              </a:xfrm>
              <a:prstGeom prst="rect">
                <a:avLst/>
              </a:prstGeom>
              <a:noFill/>
            </p:spPr>
            <p:txBody>
              <a:bodyPr wrap="none" rtlCol="0">
                <a:spAutoFit/>
              </a:bodyPr>
              <a:lstStyle/>
              <a:p>
                <a:pPr>
                  <a:lnSpc>
                    <a:spcPct val="125000"/>
                  </a:lnSpc>
                </a:pPr>
                <a14:m>
                  <m:oMath xmlns:m="http://schemas.openxmlformats.org/officeDocument/2006/math">
                    <m:sSub>
                      <m:sSubPr>
                        <m:ctrlPr>
                          <a:rPr lang="en-US" altLang="zh-CN" sz="1800" b="0" i="1" smtClean="0">
                            <a:effectLst/>
                            <a:latin typeface="Cambria Math" panose="02040503050406030204" pitchFamily="18" charset="0"/>
                            <a:ea typeface="Microsoft YaHei" panose="020B0503020204020204" pitchFamily="34" charset="-122"/>
                          </a:rPr>
                        </m:ctrlPr>
                      </m:sSubPr>
                      <m:e>
                        <m:r>
                          <a:rPr lang="en-US" altLang="zh-CN" sz="1800" b="0" i="1" smtClean="0">
                            <a:effectLst/>
                            <a:latin typeface="Cambria Math" panose="02040503050406030204" pitchFamily="18" charset="0"/>
                            <a:ea typeface="Microsoft YaHei" panose="020B0503020204020204" pitchFamily="34" charset="-122"/>
                          </a:rPr>
                          <m:t>𝐼</m:t>
                        </m:r>
                      </m:e>
                      <m:sub>
                        <m:r>
                          <a:rPr lang="en-US" altLang="zh-CN" sz="1800" b="0" i="1" smtClean="0">
                            <a:effectLst/>
                            <a:latin typeface="Cambria Math" panose="02040503050406030204" pitchFamily="18" charset="0"/>
                            <a:ea typeface="Microsoft YaHei" panose="020B0503020204020204" pitchFamily="34" charset="-122"/>
                          </a:rPr>
                          <m:t>𝑛</m:t>
                        </m:r>
                      </m:sub>
                    </m:sSub>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是 </a:t>
                </a:r>
                <a14:m>
                  <m:oMath xmlns:m="http://schemas.openxmlformats.org/officeDocument/2006/math">
                    <m:r>
                      <a:rPr lang="en-US" altLang="zh-CN" sz="1800" b="0" i="1" smtClean="0">
                        <a:effectLst/>
                        <a:latin typeface="Cambria Math" panose="02040503050406030204" pitchFamily="18" charset="0"/>
                        <a:ea typeface="Microsoft YaHei" panose="020B0503020204020204" pitchFamily="34" charset="-122"/>
                      </a:rPr>
                      <m:t>𝐼</m:t>
                    </m:r>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的无偏估计，即 </a:t>
                </a:r>
                <a:endParaRPr lang="zh-CN" altLang="en-US" dirty="0">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FF101F1A-99B3-23A2-90BC-29DFD3BAC1E3}"/>
                  </a:ext>
                </a:extLst>
              </p:cNvPr>
              <p:cNvSpPr txBox="1">
                <a:spLocks noRot="1" noChangeAspect="1" noMove="1" noResize="1" noEditPoints="1" noAdjustHandles="1" noChangeArrowheads="1" noChangeShapeType="1" noTextEdit="1"/>
              </p:cNvSpPr>
              <p:nvPr/>
            </p:nvSpPr>
            <p:spPr>
              <a:xfrm>
                <a:off x="554934" y="3828620"/>
                <a:ext cx="2598596" cy="406971"/>
              </a:xfrm>
              <a:prstGeom prst="rect">
                <a:avLst/>
              </a:prstGeom>
              <a:blipFill>
                <a:blip r:embed="rId5"/>
                <a:stretch>
                  <a:fillRect b="-21212"/>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62DB176C-E3DA-DA9A-DA0E-385ACB64ACEC}"/>
              </a:ext>
            </a:extLst>
          </p:cNvPr>
          <p:cNvPicPr>
            <a:picLocks noChangeAspect="1"/>
          </p:cNvPicPr>
          <p:nvPr/>
        </p:nvPicPr>
        <p:blipFill>
          <a:blip r:embed="rId6"/>
          <a:stretch>
            <a:fillRect/>
          </a:stretch>
        </p:blipFill>
        <p:spPr>
          <a:xfrm>
            <a:off x="3035100" y="3764550"/>
            <a:ext cx="1371600" cy="533400"/>
          </a:xfrm>
          <a:prstGeom prst="rect">
            <a:avLst/>
          </a:prstGeom>
        </p:spPr>
      </p:pic>
      <p:pic>
        <p:nvPicPr>
          <p:cNvPr id="13" name="图片 12">
            <a:extLst>
              <a:ext uri="{FF2B5EF4-FFF2-40B4-BE49-F238E27FC236}">
                <a16:creationId xmlns:a16="http://schemas.microsoft.com/office/drawing/2014/main" id="{E282427C-5C8D-B3F0-7579-302828F9A536}"/>
              </a:ext>
            </a:extLst>
          </p:cNvPr>
          <p:cNvPicPr>
            <a:picLocks noChangeAspect="1"/>
          </p:cNvPicPr>
          <p:nvPr/>
        </p:nvPicPr>
        <p:blipFill>
          <a:blip r:embed="rId7"/>
          <a:stretch>
            <a:fillRect/>
          </a:stretch>
        </p:blipFill>
        <p:spPr>
          <a:xfrm>
            <a:off x="6096000" y="3593100"/>
            <a:ext cx="2857500" cy="876300"/>
          </a:xfrm>
          <a:prstGeom prst="rect">
            <a:avLst/>
          </a:prstGeom>
        </p:spPr>
      </p:pic>
      <p:pic>
        <p:nvPicPr>
          <p:cNvPr id="16" name="图片 15">
            <a:extLst>
              <a:ext uri="{FF2B5EF4-FFF2-40B4-BE49-F238E27FC236}">
                <a16:creationId xmlns:a16="http://schemas.microsoft.com/office/drawing/2014/main" id="{A2CAC160-F53F-3159-E125-3EE655691436}"/>
              </a:ext>
            </a:extLst>
          </p:cNvPr>
          <p:cNvPicPr>
            <a:picLocks noChangeAspect="1"/>
          </p:cNvPicPr>
          <p:nvPr/>
        </p:nvPicPr>
        <p:blipFill>
          <a:blip r:embed="rId8"/>
          <a:stretch>
            <a:fillRect/>
          </a:stretch>
        </p:blipFill>
        <p:spPr>
          <a:xfrm>
            <a:off x="3553516" y="4478474"/>
            <a:ext cx="3581400" cy="838200"/>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B698A92-A5F3-0330-7551-A88ED707D760}"/>
                  </a:ext>
                </a:extLst>
              </p:cNvPr>
              <p:cNvSpPr txBox="1"/>
              <p:nvPr/>
            </p:nvSpPr>
            <p:spPr>
              <a:xfrm>
                <a:off x="452658" y="5228190"/>
                <a:ext cx="9667256" cy="987578"/>
              </a:xfrm>
              <a:prstGeom prst="rect">
                <a:avLst/>
              </a:prstGeom>
              <a:noFill/>
            </p:spPr>
            <p:txBody>
              <a:bodyPr wrap="square" rtlCol="0">
                <a:spAutoFit/>
              </a:bodyPr>
              <a:lstStyle/>
              <a:p>
                <a:pPr>
                  <a:lnSpc>
                    <a:spcPct val="150000"/>
                  </a:lnSpc>
                </a:pPr>
                <a:r>
                  <a:rPr lang="zh-CN" altLang="en-US" sz="1800" b="1" dirty="0">
                    <a:effectLst/>
                    <a:latin typeface="Microsoft YaHei" panose="020B0503020204020204" pitchFamily="34" charset="-122"/>
                    <a:ea typeface="Microsoft YaHei" panose="020B0503020204020204" pitchFamily="34" charset="-122"/>
                  </a:rPr>
                  <a:t>误差仅依赖于样本数 </a:t>
                </a:r>
                <a:r>
                  <a:rPr lang="en" altLang="zh-CN" sz="1800" b="1" dirty="0">
                    <a:effectLst/>
                    <a:latin typeface="Microsoft YaHei" panose="020B0503020204020204" pitchFamily="34" charset="-122"/>
                    <a:ea typeface="Microsoft YaHei" panose="020B0503020204020204" pitchFamily="34" charset="-122"/>
                  </a:rPr>
                  <a:t>n </a:t>
                </a:r>
                <a:r>
                  <a:rPr lang="zh-CN" altLang="en-US" sz="1800" b="1" dirty="0">
                    <a:effectLst/>
                    <a:latin typeface="Microsoft YaHei" panose="020B0503020204020204" pitchFamily="34" charset="-122"/>
                    <a:ea typeface="Microsoft YaHei" panose="020B0503020204020204" pitchFamily="34" charset="-122"/>
                  </a:rPr>
                  <a:t>和被积函数的方差，而与维数 </a:t>
                </a:r>
                <a:r>
                  <a:rPr lang="en" altLang="zh-CN" sz="1800" b="1" dirty="0">
                    <a:effectLst/>
                    <a:latin typeface="Microsoft YaHei" panose="020B0503020204020204" pitchFamily="34" charset="-122"/>
                    <a:ea typeface="Microsoft YaHei" panose="020B0503020204020204" pitchFamily="34" charset="-122"/>
                  </a:rPr>
                  <a:t>d </a:t>
                </a:r>
                <a:r>
                  <a:rPr lang="zh-CN" altLang="en-US" sz="1800" b="1" dirty="0">
                    <a:effectLst/>
                    <a:latin typeface="Microsoft YaHei" panose="020B0503020204020204" pitchFamily="34" charset="-122"/>
                    <a:ea typeface="Microsoft YaHei" panose="020B0503020204020204" pitchFamily="34" charset="-122"/>
                  </a:rPr>
                  <a:t>无关</a:t>
                </a:r>
                <a:r>
                  <a:rPr lang="en-US" altLang="zh-CN" sz="1800" b="1" dirty="0">
                    <a:effectLst/>
                    <a:latin typeface="Microsoft YaHei" panose="020B0503020204020204" pitchFamily="34" charset="-122"/>
                    <a:ea typeface="Microsoft YaHei" panose="020B0503020204020204" pitchFamily="34" charset="-122"/>
                  </a:rPr>
                  <a:t>——</a:t>
                </a:r>
                <a:r>
                  <a:rPr lang="zh-CN" altLang="en-US" sz="1800" b="1" dirty="0">
                    <a:effectLst/>
                    <a:latin typeface="Microsoft YaHei" panose="020B0503020204020204" pitchFamily="34" charset="-122"/>
                    <a:ea typeface="Microsoft YaHei" panose="020B0503020204020204" pitchFamily="34" charset="-122"/>
                  </a:rPr>
                  <a:t>克服维数灾难！</a:t>
                </a:r>
                <a:endParaRPr lang="en-US" altLang="zh-CN" b="1" dirty="0">
                  <a:latin typeface="Microsoft YaHei" panose="020B0503020204020204" pitchFamily="34" charset="-122"/>
                  <a:ea typeface="Microsoft YaHei" panose="020B0503020204020204" pitchFamily="34" charset="-122"/>
                </a:endParaRPr>
              </a:p>
              <a:p>
                <a:pPr>
                  <a:lnSpc>
                    <a:spcPct val="150000"/>
                  </a:lnSpc>
                </a:pPr>
                <a:r>
                  <a:rPr lang="zh-CN" altLang="en-US" sz="1800" dirty="0">
                    <a:effectLst/>
                    <a:latin typeface="Microsoft YaHei" panose="020B0503020204020204" pitchFamily="34" charset="-122"/>
                    <a:ea typeface="Microsoft YaHei" panose="020B0503020204020204" pitchFamily="34" charset="-122"/>
                  </a:rPr>
                  <a:t>不管问题的维数有多高，蒙特卡洛方法都能以 </a:t>
                </a:r>
                <a14:m>
                  <m:oMath xmlns:m="http://schemas.openxmlformats.org/officeDocument/2006/math">
                    <m:r>
                      <a:rPr lang="en" altLang="zh-CN" sz="1800" i="1" dirty="0" smtClean="0">
                        <a:effectLst/>
                        <a:latin typeface="Cambria Math" panose="02040503050406030204" pitchFamily="18" charset="0"/>
                        <a:ea typeface="Microsoft YaHei" panose="020B0503020204020204" pitchFamily="34" charset="-122"/>
                      </a:rPr>
                      <m:t>𝑂</m:t>
                    </m:r>
                    <m:r>
                      <a:rPr lang="en" altLang="zh-CN" sz="1800" i="1" dirty="0" smtClean="0">
                        <a:effectLst/>
                        <a:latin typeface="Cambria Math" panose="02040503050406030204" pitchFamily="18" charset="0"/>
                        <a:ea typeface="Microsoft YaHei" panose="020B0503020204020204" pitchFamily="34" charset="-122"/>
                      </a:rPr>
                      <m:t>(</m:t>
                    </m:r>
                    <m:sSup>
                      <m:sSupPr>
                        <m:ctrlPr>
                          <a:rPr lang="en-US" altLang="zh-CN" sz="1800" b="0" i="1" dirty="0" smtClean="0">
                            <a:effectLst/>
                            <a:latin typeface="Cambria Math" panose="02040503050406030204" pitchFamily="18" charset="0"/>
                            <a:ea typeface="Microsoft YaHei" panose="020B0503020204020204" pitchFamily="34" charset="-122"/>
                          </a:rPr>
                        </m:ctrlPr>
                      </m:sSupPr>
                      <m:e>
                        <m:r>
                          <a:rPr lang="en-US" altLang="zh-CN" sz="1800" b="0" i="1" dirty="0" smtClean="0">
                            <a:effectLst/>
                            <a:latin typeface="Cambria Math" panose="02040503050406030204" pitchFamily="18" charset="0"/>
                            <a:ea typeface="Microsoft YaHei" panose="020B0503020204020204" pitchFamily="34" charset="-122"/>
                          </a:rPr>
                          <m:t>𝑛</m:t>
                        </m:r>
                      </m:e>
                      <m:sup>
                        <m:r>
                          <a:rPr lang="en-US" altLang="zh-CN" sz="1800" b="0" i="1" dirty="0" smtClean="0">
                            <a:effectLst/>
                            <a:latin typeface="Cambria Math" panose="02040503050406030204" pitchFamily="18" charset="0"/>
                            <a:ea typeface="Microsoft YaHei" panose="020B0503020204020204" pitchFamily="34" charset="-122"/>
                          </a:rPr>
                          <m:t>−</m:t>
                        </m:r>
                        <m:f>
                          <m:fPr>
                            <m:ctrlPr>
                              <a:rPr lang="en-US" altLang="zh-CN" sz="1800" b="0" i="1" dirty="0" smtClean="0">
                                <a:effectLst/>
                                <a:latin typeface="Cambria Math" panose="02040503050406030204" pitchFamily="18" charset="0"/>
                                <a:ea typeface="Microsoft YaHei" panose="020B0503020204020204" pitchFamily="34" charset="-122"/>
                              </a:rPr>
                            </m:ctrlPr>
                          </m:fPr>
                          <m:num>
                            <m:r>
                              <a:rPr lang="en-US" altLang="zh-CN" sz="1800" b="0" i="1" dirty="0" smtClean="0">
                                <a:effectLst/>
                                <a:latin typeface="Cambria Math" panose="02040503050406030204" pitchFamily="18" charset="0"/>
                                <a:ea typeface="Microsoft YaHei" panose="020B0503020204020204" pitchFamily="34" charset="-122"/>
                              </a:rPr>
                              <m:t>1</m:t>
                            </m:r>
                          </m:num>
                          <m:den>
                            <m:r>
                              <a:rPr lang="en-US" altLang="zh-CN" sz="1800" b="0" i="1" dirty="0" smtClean="0">
                                <a:effectLst/>
                                <a:latin typeface="Cambria Math" panose="02040503050406030204" pitchFamily="18" charset="0"/>
                                <a:ea typeface="Microsoft YaHei" panose="020B0503020204020204" pitchFamily="34" charset="-122"/>
                              </a:rPr>
                              <m:t>2</m:t>
                            </m:r>
                          </m:den>
                        </m:f>
                      </m:sup>
                    </m:sSup>
                    <m:r>
                      <a:rPr lang="en" altLang="zh-CN" sz="1800" i="1" dirty="0" smtClean="0">
                        <a:effectLst/>
                        <a:latin typeface="Cambria Math" panose="02040503050406030204" pitchFamily="18" charset="0"/>
                        <a:ea typeface="Microsoft YaHei" panose="020B0503020204020204" pitchFamily="34" charset="-122"/>
                      </a:rPr>
                      <m:t>)</m:t>
                    </m:r>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的收敛速度逼近积分</a:t>
                </a:r>
                <a:endParaRPr lang="zh-CN" altLang="en-US" dirty="0">
                  <a:effectLst/>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2B698A92-A5F3-0330-7551-A88ED707D760}"/>
                  </a:ext>
                </a:extLst>
              </p:cNvPr>
              <p:cNvSpPr txBox="1">
                <a:spLocks noRot="1" noChangeAspect="1" noMove="1" noResize="1" noEditPoints="1" noAdjustHandles="1" noChangeArrowheads="1" noChangeShapeType="1" noTextEdit="1"/>
              </p:cNvSpPr>
              <p:nvPr/>
            </p:nvSpPr>
            <p:spPr>
              <a:xfrm>
                <a:off x="452658" y="5228190"/>
                <a:ext cx="9667256" cy="987578"/>
              </a:xfrm>
              <a:prstGeom prst="rect">
                <a:avLst/>
              </a:prstGeom>
              <a:blipFill>
                <a:blip r:embed="rId9"/>
                <a:stretch>
                  <a:fillRect l="-525" b="-8861"/>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7C759102-E5B9-4F83-0F34-8879B898694E}"/>
              </a:ext>
            </a:extLst>
          </p:cNvPr>
          <p:cNvSpPr txBox="1"/>
          <p:nvPr/>
        </p:nvSpPr>
        <p:spPr>
          <a:xfrm>
            <a:off x="452658" y="6349265"/>
            <a:ext cx="5816016" cy="411651"/>
          </a:xfrm>
          <a:prstGeom prst="rect">
            <a:avLst/>
          </a:prstGeom>
          <a:noFill/>
        </p:spPr>
        <p:txBody>
          <a:bodyPr wrap="none" rtlCol="0">
            <a:spAutoFit/>
          </a:bodyPr>
          <a:lstStyle/>
          <a:p>
            <a:pPr algn="l">
              <a:lnSpc>
                <a:spcPct val="125000"/>
              </a:lnSpc>
            </a:pPr>
            <a:r>
              <a:rPr kumimoji="1" lang="zh-CN" altLang="en-US" b="1" dirty="0">
                <a:solidFill>
                  <a:schemeClr val="accent5"/>
                </a:solidFill>
                <a:ea typeface="Microsoft YaHei" panose="020B0503020204020204" pitchFamily="34" charset="-122"/>
              </a:rPr>
              <a:t>思考：是不是用了蒙特卡洛采样就能解决维数灾难呢？</a:t>
            </a:r>
          </a:p>
        </p:txBody>
      </p:sp>
      <p:sp>
        <p:nvSpPr>
          <p:cNvPr id="5" name="文本框 4">
            <a:extLst>
              <a:ext uri="{FF2B5EF4-FFF2-40B4-BE49-F238E27FC236}">
                <a16:creationId xmlns:a16="http://schemas.microsoft.com/office/drawing/2014/main" id="{5DDE8AFB-37E7-81C9-8516-C2D972EB6BD6}"/>
              </a:ext>
            </a:extLst>
          </p:cNvPr>
          <p:cNvSpPr txBox="1"/>
          <p:nvPr/>
        </p:nvSpPr>
        <p:spPr>
          <a:xfrm>
            <a:off x="5558868" y="3803947"/>
            <a:ext cx="646331" cy="411651"/>
          </a:xfrm>
          <a:prstGeom prst="rect">
            <a:avLst/>
          </a:prstGeom>
          <a:noFill/>
        </p:spPr>
        <p:txBody>
          <a:bodyPr wrap="none" rtlCol="0">
            <a:spAutoFit/>
          </a:bodyPr>
          <a:lstStyle/>
          <a:p>
            <a:pPr algn="l">
              <a:lnSpc>
                <a:spcPct val="125000"/>
              </a:lnSpc>
            </a:pPr>
            <a:r>
              <a:rPr kumimoji="1" lang="zh-CN" altLang="en-US" dirty="0">
                <a:ea typeface="Microsoft YaHei" panose="020B0503020204020204" pitchFamily="34" charset="-122"/>
              </a:rPr>
              <a:t>方差</a:t>
            </a:r>
          </a:p>
        </p:txBody>
      </p:sp>
      <p:sp>
        <p:nvSpPr>
          <p:cNvPr id="6" name="文本框 5">
            <a:extLst>
              <a:ext uri="{FF2B5EF4-FFF2-40B4-BE49-F238E27FC236}">
                <a16:creationId xmlns:a16="http://schemas.microsoft.com/office/drawing/2014/main" id="{56A14A2B-E079-70F0-0B12-D903B9CC7CD4}"/>
              </a:ext>
            </a:extLst>
          </p:cNvPr>
          <p:cNvSpPr txBox="1"/>
          <p:nvPr/>
        </p:nvSpPr>
        <p:spPr>
          <a:xfrm>
            <a:off x="452658" y="4714039"/>
            <a:ext cx="2954655" cy="411651"/>
          </a:xfrm>
          <a:prstGeom prst="rect">
            <a:avLst/>
          </a:prstGeom>
          <a:noFill/>
        </p:spPr>
        <p:txBody>
          <a:bodyPr wrap="none" rtlCol="0">
            <a:spAutoFit/>
          </a:bodyPr>
          <a:lstStyle/>
          <a:p>
            <a:pPr algn="l">
              <a:lnSpc>
                <a:spcPct val="125000"/>
              </a:lnSpc>
            </a:pPr>
            <a:r>
              <a:rPr kumimoji="1" lang="zh-CN" altLang="en-US" dirty="0">
                <a:ea typeface="Microsoft YaHei" panose="020B0503020204020204" pitchFamily="34" charset="-122"/>
              </a:rPr>
              <a:t>蒙特卡洛得到的</a:t>
            </a:r>
            <a:r>
              <a:rPr kumimoji="1" lang="zh-CN" altLang="en-US" b="1" dirty="0">
                <a:solidFill>
                  <a:srgbClr val="FF0000"/>
                </a:solidFill>
                <a:ea typeface="Microsoft YaHei" panose="020B0503020204020204" pitchFamily="34" charset="-122"/>
              </a:rPr>
              <a:t>误差估计：</a:t>
            </a:r>
          </a:p>
        </p:txBody>
      </p:sp>
    </p:spTree>
    <p:extLst>
      <p:ext uri="{BB962C8B-B14F-4D97-AF65-F5344CB8AC3E}">
        <p14:creationId xmlns:p14="http://schemas.microsoft.com/office/powerpoint/2010/main" val="2784827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en-US" sz="3600" dirty="0">
                <a:latin typeface="+mj-ea"/>
              </a:rPr>
              <a:t>神经网络方法</a:t>
            </a:r>
          </a:p>
        </p:txBody>
      </p:sp>
      <p:sp>
        <p:nvSpPr>
          <p:cNvPr id="2" name="文本框 1">
            <a:extLst>
              <a:ext uri="{FF2B5EF4-FFF2-40B4-BE49-F238E27FC236}">
                <a16:creationId xmlns:a16="http://schemas.microsoft.com/office/drawing/2014/main" id="{A4F84A26-639E-1174-E778-9DF2C7516A5D}"/>
              </a:ext>
            </a:extLst>
          </p:cNvPr>
          <p:cNvSpPr txBox="1"/>
          <p:nvPr/>
        </p:nvSpPr>
        <p:spPr>
          <a:xfrm>
            <a:off x="119269" y="1162966"/>
            <a:ext cx="2670924" cy="406971"/>
          </a:xfrm>
          <a:prstGeom prst="rect">
            <a:avLst/>
          </a:prstGeom>
          <a:noFill/>
        </p:spPr>
        <p:txBody>
          <a:bodyPr wrap="none" rtlCol="0">
            <a:spAutoFit/>
          </a:bodyPr>
          <a:lstStyle/>
          <a:p>
            <a:pPr>
              <a:lnSpc>
                <a:spcPct val="125000"/>
              </a:lnSpc>
            </a:pPr>
            <a:r>
              <a:rPr lang="zh-CN" altLang="en-US" sz="1800" b="1" dirty="0">
                <a:solidFill>
                  <a:srgbClr val="FF0000"/>
                </a:solidFill>
                <a:effectLst/>
                <a:latin typeface="Microsoft YaHei" panose="020B0503020204020204" pitchFamily="34" charset="-122"/>
                <a:ea typeface="Microsoft YaHei" panose="020B0503020204020204" pitchFamily="34" charset="-122"/>
              </a:rPr>
              <a:t>万有逼近定理（</a:t>
            </a:r>
            <a:r>
              <a:rPr lang="en-US" altLang="zh-CN" sz="1800" b="1" dirty="0">
                <a:solidFill>
                  <a:srgbClr val="FF0000"/>
                </a:solidFill>
                <a:effectLst/>
                <a:latin typeface="Microsoft YaHei" panose="020B0503020204020204" pitchFamily="34" charset="-122"/>
                <a:ea typeface="Microsoft YaHei" panose="020B0503020204020204" pitchFamily="34" charset="-122"/>
              </a:rPr>
              <a:t>1989</a:t>
            </a:r>
            <a:r>
              <a:rPr lang="zh-CN" altLang="en-US" b="1" dirty="0">
                <a:solidFill>
                  <a:srgbClr val="FF0000"/>
                </a:solidFill>
                <a:latin typeface="Microsoft YaHei" panose="020B0503020204020204" pitchFamily="34" charset="-122"/>
                <a:ea typeface="Microsoft YaHei" panose="020B0503020204020204" pitchFamily="34" charset="-122"/>
              </a:rPr>
              <a:t>）</a:t>
            </a:r>
            <a:r>
              <a:rPr lang="zh-CN" altLang="en-US" sz="1800" b="1" dirty="0">
                <a:solidFill>
                  <a:srgbClr val="FF0000"/>
                </a:solidFill>
                <a:effectLst/>
                <a:latin typeface="Microsoft YaHei" panose="020B0503020204020204" pitchFamily="34" charset="-122"/>
                <a:ea typeface="Microsoft YaHei" panose="020B0503020204020204" pitchFamily="34" charset="-122"/>
              </a:rPr>
              <a:t> </a:t>
            </a:r>
            <a:endParaRPr lang="zh-CN" altLang="en-US" b="1" dirty="0">
              <a:solidFill>
                <a:srgbClr val="FF0000"/>
              </a:solidFill>
              <a:effectLst/>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B058839-2BCB-F7E8-F999-9549CF70C2ED}"/>
                  </a:ext>
                </a:extLst>
              </p:cNvPr>
              <p:cNvSpPr txBox="1"/>
              <p:nvPr/>
            </p:nvSpPr>
            <p:spPr>
              <a:xfrm>
                <a:off x="2723932" y="1039207"/>
                <a:ext cx="9037982" cy="923330"/>
              </a:xfrm>
              <a:prstGeom prst="rect">
                <a:avLst/>
              </a:prstGeom>
              <a:noFill/>
            </p:spPr>
            <p:txBody>
              <a:bodyPr wrap="square" rtlCol="0">
                <a:spAutoFit/>
              </a:bodyPr>
              <a:lstStyle/>
              <a:p>
                <a:r>
                  <a:rPr lang="zh-CN" altLang="en-US" sz="1800" dirty="0">
                    <a:effectLst/>
                    <a:latin typeface="Microsoft YaHei" panose="020B0503020204020204" pitchFamily="34" charset="-122"/>
                    <a:ea typeface="Microsoft YaHei" panose="020B0503020204020204" pitchFamily="34" charset="-122"/>
                  </a:rPr>
                  <a:t>对任意给定的连续函数 </a:t>
                </a:r>
                <a:r>
                  <a:rPr lang="en" altLang="zh-CN" sz="1800" dirty="0">
                    <a:effectLst/>
                    <a:latin typeface="Microsoft YaHei" panose="020B0503020204020204" pitchFamily="34" charset="-122"/>
                    <a:ea typeface="Microsoft YaHei" panose="020B0503020204020204" pitchFamily="34" charset="-122"/>
                  </a:rPr>
                  <a:t>f : </a:t>
                </a:r>
                <a14:m>
                  <m:oMath xmlns:m="http://schemas.openxmlformats.org/officeDocument/2006/math">
                    <m:sSup>
                      <m:sSupPr>
                        <m:ctrlPr>
                          <a:rPr lang="en-US" altLang="zh-CN" sz="1800" b="0" i="1" smtClean="0">
                            <a:effectLst/>
                            <a:latin typeface="Cambria Math" panose="02040503050406030204" pitchFamily="18" charset="0"/>
                            <a:ea typeface="Microsoft YaHei" panose="020B0503020204020204" pitchFamily="34" charset="-122"/>
                          </a:rPr>
                        </m:ctrlPr>
                      </m:sSupPr>
                      <m:e>
                        <m:r>
                          <a:rPr lang="en-US" altLang="zh-CN" sz="1800" b="0" i="1" smtClean="0">
                            <a:effectLst/>
                            <a:latin typeface="Cambria Math" panose="02040503050406030204" pitchFamily="18" charset="0"/>
                            <a:ea typeface="Microsoft YaHei" panose="020B0503020204020204" pitchFamily="34" charset="-122"/>
                          </a:rPr>
                          <m:t>𝑅</m:t>
                        </m:r>
                      </m:e>
                      <m:sup>
                        <m:r>
                          <a:rPr lang="en-US" altLang="zh-CN" sz="1800" b="0" i="1" smtClean="0">
                            <a:effectLst/>
                            <a:latin typeface="Cambria Math" panose="02040503050406030204" pitchFamily="18" charset="0"/>
                            <a:ea typeface="Microsoft YaHei" panose="020B0503020204020204" pitchFamily="34" charset="-122"/>
                          </a:rPr>
                          <m:t>𝑑</m:t>
                        </m:r>
                      </m:sup>
                    </m:sSup>
                  </m:oMath>
                </a14:m>
                <a:r>
                  <a:rPr lang="en" altLang="zh-CN" sz="1800" dirty="0">
                    <a:effectLst/>
                    <a:latin typeface="Microsoft YaHei" panose="020B0503020204020204" pitchFamily="34" charset="-122"/>
                    <a:ea typeface="Microsoft YaHei" panose="020B0503020204020204" pitchFamily="34" charset="-122"/>
                  </a:rPr>
                  <a:t> → R </a:t>
                </a:r>
                <a:r>
                  <a:rPr lang="zh-CN" altLang="en-US" sz="1800" dirty="0">
                    <a:effectLst/>
                    <a:latin typeface="Microsoft YaHei" panose="020B0503020204020204" pitchFamily="34" charset="-122"/>
                    <a:ea typeface="Microsoft YaHei" panose="020B0503020204020204" pitchFamily="34" charset="-122"/>
                  </a:rPr>
                  <a:t>和容许误差 </a:t>
                </a:r>
                <a:r>
                  <a:rPr lang="el-GR" altLang="zh-CN" sz="1800" dirty="0">
                    <a:effectLst/>
                    <a:latin typeface="Microsoft YaHei" panose="020B0503020204020204" pitchFamily="34" charset="-122"/>
                    <a:ea typeface="Microsoft YaHei" panose="020B0503020204020204" pitchFamily="34" charset="-122"/>
                  </a:rPr>
                  <a:t>ε &gt; 0, </a:t>
                </a:r>
                <a:r>
                  <a:rPr lang="zh-CN" altLang="en-US" sz="1800" dirty="0">
                    <a:effectLst/>
                    <a:latin typeface="Microsoft YaHei" panose="020B0503020204020204" pitchFamily="34" charset="-122"/>
                    <a:ea typeface="Microsoft YaHei" panose="020B0503020204020204" pitchFamily="34" charset="-122"/>
                  </a:rPr>
                  <a:t>都存在一个具有合适参数 </a:t>
                </a:r>
                <a:r>
                  <a:rPr lang="el-GR" altLang="zh-CN" sz="1800" dirty="0">
                    <a:effectLst/>
                    <a:latin typeface="Microsoft YaHei" panose="020B0503020204020204" pitchFamily="34" charset="-122"/>
                    <a:ea typeface="Microsoft YaHei" panose="020B0503020204020204" pitchFamily="34" charset="-122"/>
                  </a:rPr>
                  <a:t>θ </a:t>
                </a:r>
                <a:r>
                  <a:rPr lang="zh-CN" altLang="en-US" sz="1800" dirty="0">
                    <a:effectLst/>
                    <a:latin typeface="Microsoft YaHei" panose="020B0503020204020204" pitchFamily="34" charset="-122"/>
                    <a:ea typeface="Microsoft YaHei" panose="020B0503020204020204" pitchFamily="34" charset="-122"/>
                  </a:rPr>
                  <a:t>的单隐藏层神经网络 </a:t>
                </a:r>
                <a14:m>
                  <m:oMath xmlns:m="http://schemas.openxmlformats.org/officeDocument/2006/math">
                    <m:sSub>
                      <m:sSubPr>
                        <m:ctrlPr>
                          <a:rPr lang="en-US" altLang="zh-CN" sz="1800" b="0" i="1" smtClean="0">
                            <a:effectLst/>
                            <a:latin typeface="Cambria Math" panose="02040503050406030204" pitchFamily="18" charset="0"/>
                            <a:ea typeface="Microsoft YaHei" panose="020B0503020204020204" pitchFamily="34" charset="-122"/>
                          </a:rPr>
                        </m:ctrlPr>
                      </m:sSubPr>
                      <m:e>
                        <m:r>
                          <a:rPr lang="en-US" altLang="zh-CN" sz="1800" b="0" i="1" smtClean="0">
                            <a:effectLst/>
                            <a:latin typeface="Cambria Math" panose="02040503050406030204" pitchFamily="18" charset="0"/>
                            <a:ea typeface="Microsoft YaHei" panose="020B0503020204020204" pitchFamily="34" charset="-122"/>
                          </a:rPr>
                          <m:t>𝑓</m:t>
                        </m:r>
                      </m:e>
                      <m:sub>
                        <m:r>
                          <a:rPr lang="en-US" altLang="zh-CN" sz="1800" b="0" i="1" smtClean="0">
                            <a:effectLst/>
                            <a:latin typeface="Cambria Math" panose="02040503050406030204" pitchFamily="18" charset="0"/>
                            <a:ea typeface="Microsoft YaHei" panose="020B0503020204020204" pitchFamily="34" charset="-122"/>
                          </a:rPr>
                          <m:t>𝜃</m:t>
                        </m:r>
                      </m:sub>
                    </m:sSub>
                  </m:oMath>
                </a14:m>
                <a:r>
                  <a:rPr lang="el-GR" altLang="zh-CN" sz="1800" dirty="0">
                    <a:effectLst/>
                    <a:latin typeface="Microsoft YaHei" panose="020B0503020204020204" pitchFamily="34" charset="-122"/>
                    <a:ea typeface="Microsoft YaHei" panose="020B0503020204020204" pitchFamily="34" charset="-122"/>
                  </a:rPr>
                  <a:t> , </a:t>
                </a:r>
                <a:r>
                  <a:rPr lang="zh-CN" altLang="en-US" sz="1800" dirty="0">
                    <a:effectLst/>
                    <a:latin typeface="Microsoft YaHei" panose="020B0503020204020204" pitchFamily="34" charset="-122"/>
                    <a:ea typeface="Microsoft YaHei" panose="020B0503020204020204" pitchFamily="34" charset="-122"/>
                  </a:rPr>
                  <a:t>使得在任意紧集 </a:t>
                </a:r>
                <a:r>
                  <a:rPr lang="en" altLang="zh-CN" sz="1800" dirty="0">
                    <a:effectLst/>
                    <a:latin typeface="Microsoft YaHei" panose="020B0503020204020204" pitchFamily="34" charset="-122"/>
                    <a:ea typeface="Microsoft YaHei" panose="020B0503020204020204" pitchFamily="34" charset="-122"/>
                  </a:rPr>
                  <a:t>K</a:t>
                </a:r>
                <a:r>
                  <a:rPr lang="zh-CN" altLang="en-US" dirty="0">
                    <a:latin typeface="Microsoft YaHei" panose="020B0503020204020204" pitchFamily="34" charset="-122"/>
                    <a:ea typeface="Microsoft YaHei" panose="020B0503020204020204" pitchFamily="34" charset="-122"/>
                  </a:rPr>
                  <a:t> 上有</a:t>
                </a:r>
                <a:r>
                  <a:rPr lang="zh-CN" altLang="en-US" sz="1800"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a:p>
                <a:endParaRPr lang="zh-CN" altLang="en-US" dirty="0">
                  <a:effectLst/>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2B058839-2BCB-F7E8-F999-9549CF70C2ED}"/>
                  </a:ext>
                </a:extLst>
              </p:cNvPr>
              <p:cNvSpPr txBox="1">
                <a:spLocks noRot="1" noChangeAspect="1" noMove="1" noResize="1" noEditPoints="1" noAdjustHandles="1" noChangeArrowheads="1" noChangeShapeType="1" noTextEdit="1"/>
              </p:cNvSpPr>
              <p:nvPr/>
            </p:nvSpPr>
            <p:spPr>
              <a:xfrm>
                <a:off x="2723932" y="1039207"/>
                <a:ext cx="9037982" cy="923330"/>
              </a:xfrm>
              <a:prstGeom prst="rect">
                <a:avLst/>
              </a:prstGeom>
              <a:blipFill>
                <a:blip r:embed="rId2"/>
                <a:stretch>
                  <a:fillRect l="-562" t="-1351" r="-56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1A66125B-EA56-AEB2-91C8-55A33FBF7E90}"/>
              </a:ext>
            </a:extLst>
          </p:cNvPr>
          <p:cNvPicPr>
            <a:picLocks noChangeAspect="1"/>
          </p:cNvPicPr>
          <p:nvPr/>
        </p:nvPicPr>
        <p:blipFill>
          <a:blip r:embed="rId3"/>
          <a:stretch>
            <a:fillRect/>
          </a:stretch>
        </p:blipFill>
        <p:spPr>
          <a:xfrm>
            <a:off x="5080552" y="1774350"/>
            <a:ext cx="3276600" cy="723900"/>
          </a:xfrm>
          <a:prstGeom prst="rect">
            <a:avLst/>
          </a:prstGeom>
        </p:spPr>
      </p:pic>
      <p:sp>
        <p:nvSpPr>
          <p:cNvPr id="8" name="文本框 7">
            <a:extLst>
              <a:ext uri="{FF2B5EF4-FFF2-40B4-BE49-F238E27FC236}">
                <a16:creationId xmlns:a16="http://schemas.microsoft.com/office/drawing/2014/main" id="{EEED4928-DDF0-34FB-DDC2-A1DB4DB0863D}"/>
              </a:ext>
            </a:extLst>
          </p:cNvPr>
          <p:cNvSpPr txBox="1"/>
          <p:nvPr/>
        </p:nvSpPr>
        <p:spPr>
          <a:xfrm>
            <a:off x="266425" y="5863809"/>
            <a:ext cx="11231218" cy="753220"/>
          </a:xfrm>
          <a:prstGeom prst="rect">
            <a:avLst/>
          </a:prstGeom>
          <a:noFill/>
        </p:spPr>
        <p:txBody>
          <a:bodyPr wrap="square" rtlCol="0">
            <a:spAutoFit/>
          </a:bodyPr>
          <a:lstStyle/>
          <a:p>
            <a:pPr>
              <a:lnSpc>
                <a:spcPct val="125000"/>
              </a:lnSpc>
            </a:pPr>
            <a:r>
              <a:rPr lang="zh-CN" altLang="en-US" dirty="0">
                <a:latin typeface="Microsoft YaHei" panose="020B0503020204020204" pitchFamily="34" charset="-122"/>
                <a:ea typeface="Microsoft YaHei" panose="020B0503020204020204" pitchFamily="34" charset="-122"/>
              </a:rPr>
              <a:t>其中一个原因：</a:t>
            </a:r>
            <a:endParaRPr lang="en-US" altLang="zh-CN" dirty="0">
              <a:latin typeface="Microsoft YaHei" panose="020B0503020204020204" pitchFamily="34" charset="-122"/>
              <a:ea typeface="Microsoft YaHei" panose="020B0503020204020204" pitchFamily="34" charset="-122"/>
            </a:endParaRPr>
          </a:p>
          <a:p>
            <a:pPr>
              <a:lnSpc>
                <a:spcPct val="125000"/>
              </a:lnSpc>
            </a:pPr>
            <a:r>
              <a:rPr lang="zh-CN" altLang="en-US" sz="1800" dirty="0">
                <a:effectLst/>
                <a:latin typeface="Microsoft YaHei" panose="020B0503020204020204" pitchFamily="34" charset="-122"/>
                <a:ea typeface="Microsoft YaHei" panose="020B0503020204020204" pitchFamily="34" charset="-122"/>
              </a:rPr>
              <a:t>它并没有回答一个更关键的问题</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 为达到给定精度</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网络规模需要多大</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是指数增长的吗</a:t>
            </a:r>
            <a:r>
              <a:rPr lang="en-US" altLang="zh-CN" sz="1800" dirty="0">
                <a:effectLst/>
                <a:latin typeface="Microsoft YaHei" panose="020B0503020204020204" pitchFamily="34" charset="-122"/>
                <a:ea typeface="Microsoft YaHei" panose="020B0503020204020204" pitchFamily="34" charset="-122"/>
              </a:rPr>
              <a:t>?</a:t>
            </a:r>
            <a:r>
              <a:rPr lang="zh-CN" altLang="en-US" sz="1800" dirty="0">
                <a:effectLst/>
                <a:latin typeface="Microsoft YaHei" panose="020B0503020204020204" pitchFamily="34" charset="-122"/>
                <a:ea typeface="Microsoft YaHei" panose="020B0503020204020204" pitchFamily="34" charset="-122"/>
              </a:rPr>
              <a:t> 网络的逼近效率如何</a:t>
            </a:r>
            <a:r>
              <a:rPr lang="en-US" altLang="zh-CN" sz="1800"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pic>
        <p:nvPicPr>
          <p:cNvPr id="13314" name="Picture 2" descr="History of AI Winters - Actuaries Digital - History of AI Winters |  Actuaries Digital">
            <a:extLst>
              <a:ext uri="{FF2B5EF4-FFF2-40B4-BE49-F238E27FC236}">
                <a16:creationId xmlns:a16="http://schemas.microsoft.com/office/drawing/2014/main" id="{837E5DA9-2428-970F-45B8-0312F2E30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03" y="2435951"/>
            <a:ext cx="5596005" cy="318393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F71186A-BE1A-694C-B54C-D349A03928DB}"/>
              </a:ext>
            </a:extLst>
          </p:cNvPr>
          <p:cNvSpPr txBox="1"/>
          <p:nvPr/>
        </p:nvSpPr>
        <p:spPr>
          <a:xfrm>
            <a:off x="310892" y="3613891"/>
            <a:ext cx="5710551" cy="757900"/>
          </a:xfrm>
          <a:prstGeom prst="rect">
            <a:avLst/>
          </a:prstGeom>
          <a:noFill/>
        </p:spPr>
        <p:txBody>
          <a:bodyPr wrap="square" rtlCol="0">
            <a:spAutoFit/>
          </a:bodyPr>
          <a:lstStyle/>
          <a:p>
            <a:pPr algn="l">
              <a:lnSpc>
                <a:spcPct val="125000"/>
              </a:lnSpc>
            </a:pPr>
            <a:r>
              <a:rPr kumimoji="1" lang="zh-CN" altLang="en-US" b="1" dirty="0">
                <a:solidFill>
                  <a:schemeClr val="accent5"/>
                </a:solidFill>
                <a:ea typeface="Microsoft YaHei" panose="020B0503020204020204" pitchFamily="34" charset="-122"/>
              </a:rPr>
              <a:t>思考：为什么有了万有逼近定理，神经网络在</a:t>
            </a:r>
            <a:r>
              <a:rPr kumimoji="1" lang="en-US" altLang="zh-CN" b="1" dirty="0">
                <a:solidFill>
                  <a:schemeClr val="accent5"/>
                </a:solidFill>
                <a:ea typeface="Microsoft YaHei" panose="020B0503020204020204" pitchFamily="34" charset="-122"/>
              </a:rPr>
              <a:t>1990</a:t>
            </a:r>
            <a:r>
              <a:rPr kumimoji="1" lang="zh-CN" altLang="en-US" b="1" dirty="0">
                <a:solidFill>
                  <a:schemeClr val="accent5"/>
                </a:solidFill>
                <a:ea typeface="Microsoft YaHei" panose="020B0503020204020204" pitchFamily="34" charset="-122"/>
              </a:rPr>
              <a:t>年代还是陷入了寒冬？</a:t>
            </a:r>
          </a:p>
        </p:txBody>
      </p:sp>
    </p:spTree>
    <p:extLst>
      <p:ext uri="{BB962C8B-B14F-4D97-AF65-F5344CB8AC3E}">
        <p14:creationId xmlns:p14="http://schemas.microsoft.com/office/powerpoint/2010/main" val="114312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en-US" sz="3600" dirty="0">
                <a:latin typeface="Microsoft YaHei" panose="020B0503020204020204" pitchFamily="34" charset="-122"/>
                <a:ea typeface="Microsoft YaHei" panose="020B0503020204020204" pitchFamily="34" charset="-122"/>
              </a:rPr>
              <a:t>Barron </a:t>
            </a:r>
            <a:r>
              <a:rPr lang="zh-CN" altLang="en-US" sz="3600" dirty="0">
                <a:latin typeface="Microsoft YaHei" panose="020B0503020204020204" pitchFamily="34" charset="-122"/>
                <a:ea typeface="Microsoft YaHei" panose="020B0503020204020204" pitchFamily="34" charset="-122"/>
              </a:rPr>
              <a:t>空间 </a:t>
            </a:r>
            <a:endParaRPr lang="en-US" sz="36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202CD1E8-0278-2B6C-E38D-E9C6D6EF060B}"/>
              </a:ext>
            </a:extLst>
          </p:cNvPr>
          <p:cNvPicPr>
            <a:picLocks noChangeAspect="1"/>
          </p:cNvPicPr>
          <p:nvPr/>
        </p:nvPicPr>
        <p:blipFill>
          <a:blip r:embed="rId2"/>
          <a:stretch>
            <a:fillRect/>
          </a:stretch>
        </p:blipFill>
        <p:spPr>
          <a:xfrm>
            <a:off x="513522" y="1072262"/>
            <a:ext cx="8579126" cy="4108202"/>
          </a:xfrm>
          <a:prstGeom prst="rect">
            <a:avLst/>
          </a:prstGeom>
        </p:spPr>
      </p:pic>
      <p:pic>
        <p:nvPicPr>
          <p:cNvPr id="11" name="图片 10">
            <a:extLst>
              <a:ext uri="{FF2B5EF4-FFF2-40B4-BE49-F238E27FC236}">
                <a16:creationId xmlns:a16="http://schemas.microsoft.com/office/drawing/2014/main" id="{ED44F8A4-7760-0318-67F3-85D49E61B590}"/>
              </a:ext>
            </a:extLst>
          </p:cNvPr>
          <p:cNvPicPr>
            <a:picLocks noChangeAspect="1"/>
          </p:cNvPicPr>
          <p:nvPr/>
        </p:nvPicPr>
        <p:blipFill>
          <a:blip r:embed="rId3"/>
          <a:stretch>
            <a:fillRect/>
          </a:stretch>
        </p:blipFill>
        <p:spPr>
          <a:xfrm>
            <a:off x="9092648" y="277097"/>
            <a:ext cx="3099352" cy="806557"/>
          </a:xfrm>
          <a:prstGeom prst="rect">
            <a:avLst/>
          </a:prstGeom>
        </p:spPr>
      </p:pic>
      <p:pic>
        <p:nvPicPr>
          <p:cNvPr id="12" name="图片 11">
            <a:extLst>
              <a:ext uri="{FF2B5EF4-FFF2-40B4-BE49-F238E27FC236}">
                <a16:creationId xmlns:a16="http://schemas.microsoft.com/office/drawing/2014/main" id="{184EB913-BED0-FB5E-F6A1-FEC40DF3C2EE}"/>
              </a:ext>
            </a:extLst>
          </p:cNvPr>
          <p:cNvPicPr>
            <a:picLocks noChangeAspect="1"/>
          </p:cNvPicPr>
          <p:nvPr/>
        </p:nvPicPr>
        <p:blipFill>
          <a:blip r:embed="rId4"/>
          <a:stretch>
            <a:fillRect/>
          </a:stretch>
        </p:blipFill>
        <p:spPr>
          <a:xfrm>
            <a:off x="795130" y="5452487"/>
            <a:ext cx="6069497" cy="1164541"/>
          </a:xfrm>
          <a:prstGeom prst="rect">
            <a:avLst/>
          </a:prstGeom>
        </p:spPr>
      </p:pic>
      <p:pic>
        <p:nvPicPr>
          <p:cNvPr id="13" name="图片 12">
            <a:extLst>
              <a:ext uri="{FF2B5EF4-FFF2-40B4-BE49-F238E27FC236}">
                <a16:creationId xmlns:a16="http://schemas.microsoft.com/office/drawing/2014/main" id="{50AEDE93-BE29-E4B0-BF0B-DE7B2EDE1930}"/>
              </a:ext>
            </a:extLst>
          </p:cNvPr>
          <p:cNvPicPr>
            <a:picLocks noChangeAspect="1"/>
          </p:cNvPicPr>
          <p:nvPr/>
        </p:nvPicPr>
        <p:blipFill>
          <a:blip r:embed="rId5"/>
          <a:stretch>
            <a:fillRect/>
          </a:stretch>
        </p:blipFill>
        <p:spPr>
          <a:xfrm>
            <a:off x="9425332" y="1714112"/>
            <a:ext cx="2620893" cy="350468"/>
          </a:xfrm>
          <a:prstGeom prst="rect">
            <a:avLst/>
          </a:prstGeom>
        </p:spPr>
      </p:pic>
      <p:sp>
        <p:nvSpPr>
          <p:cNvPr id="14" name="文本框 13">
            <a:extLst>
              <a:ext uri="{FF2B5EF4-FFF2-40B4-BE49-F238E27FC236}">
                <a16:creationId xmlns:a16="http://schemas.microsoft.com/office/drawing/2014/main" id="{5588044A-43E0-8A6E-8C9A-3A76FC9BA927}"/>
              </a:ext>
            </a:extLst>
          </p:cNvPr>
          <p:cNvSpPr txBox="1"/>
          <p:nvPr/>
        </p:nvSpPr>
        <p:spPr>
          <a:xfrm>
            <a:off x="9836425" y="3126363"/>
            <a:ext cx="2279374" cy="1104148"/>
          </a:xfrm>
          <a:prstGeom prst="rect">
            <a:avLst/>
          </a:prstGeom>
          <a:noFill/>
        </p:spPr>
        <p:txBody>
          <a:bodyPr wrap="square" rtlCol="0">
            <a:spAutoFit/>
          </a:bodyPr>
          <a:lstStyle/>
          <a:p>
            <a:pPr algn="l">
              <a:lnSpc>
                <a:spcPct val="125000"/>
              </a:lnSpc>
            </a:pPr>
            <a:r>
              <a:rPr kumimoji="1" lang="zh-CN" altLang="en-US" dirty="0">
                <a:ea typeface="Microsoft YaHei" panose="020B0503020204020204" pitchFamily="34" charset="-122"/>
              </a:rPr>
              <a:t>有限宽的两层神经网络能表达的函数都在 </a:t>
            </a:r>
            <a:r>
              <a:rPr kumimoji="1" lang="en-US" altLang="zh-CN" dirty="0">
                <a:ea typeface="Microsoft YaHei" panose="020B0503020204020204" pitchFamily="34" charset="-122"/>
              </a:rPr>
              <a:t>Barron</a:t>
            </a:r>
            <a:r>
              <a:rPr kumimoji="1" lang="zh-CN" altLang="en-US" dirty="0">
                <a:ea typeface="Microsoft YaHei" panose="020B0503020204020204" pitchFamily="34" charset="-122"/>
              </a:rPr>
              <a:t> 空间里</a:t>
            </a:r>
            <a:endParaRPr kumimoji="1" lang="en-US" altLang="zh-CN" dirty="0">
              <a:ea typeface="Microsoft YaHei" panose="020B0503020204020204" pitchFamily="34" charset="-122"/>
            </a:endParaRPr>
          </a:p>
        </p:txBody>
      </p:sp>
    </p:spTree>
    <p:extLst>
      <p:ext uri="{BB962C8B-B14F-4D97-AF65-F5344CB8AC3E}">
        <p14:creationId xmlns:p14="http://schemas.microsoft.com/office/powerpoint/2010/main" val="3219388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en-US" sz="3600" dirty="0">
                <a:latin typeface="Microsoft YaHei" panose="020B0503020204020204" pitchFamily="34" charset="-122"/>
                <a:ea typeface="Microsoft YaHei" panose="020B0503020204020204" pitchFamily="34" charset="-122"/>
              </a:rPr>
              <a:t>Barron </a:t>
            </a:r>
            <a:r>
              <a:rPr lang="zh-CN" altLang="en-US" sz="3600" dirty="0">
                <a:latin typeface="Microsoft YaHei" panose="020B0503020204020204" pitchFamily="34" charset="-122"/>
                <a:ea typeface="Microsoft YaHei" panose="020B0503020204020204" pitchFamily="34" charset="-122"/>
              </a:rPr>
              <a:t>空间的逼近理论 </a:t>
            </a:r>
            <a:endParaRPr lang="en-US" sz="36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02C3DE04-5D0B-51FA-1C74-6499166BD68A}"/>
              </a:ext>
            </a:extLst>
          </p:cNvPr>
          <p:cNvSpPr txBox="1"/>
          <p:nvPr/>
        </p:nvSpPr>
        <p:spPr>
          <a:xfrm>
            <a:off x="530087" y="1285461"/>
            <a:ext cx="1388906" cy="412934"/>
          </a:xfrm>
          <a:prstGeom prst="rect">
            <a:avLst/>
          </a:prstGeom>
          <a:noFill/>
        </p:spPr>
        <p:txBody>
          <a:bodyPr wrap="none" rtlCol="0">
            <a:spAutoFit/>
          </a:bodyPr>
          <a:lstStyle/>
          <a:p>
            <a:pPr>
              <a:lnSpc>
                <a:spcPct val="125000"/>
              </a:lnSpc>
            </a:pPr>
            <a:r>
              <a:rPr lang="en" altLang="zh-CN" sz="1800" dirty="0">
                <a:effectLst/>
                <a:latin typeface="LMRoman10-Regular-Identity-H"/>
              </a:rPr>
              <a:t>E et al. 2019</a:t>
            </a:r>
            <a:r>
              <a:rPr lang="en" altLang="zh-CN" sz="1800" dirty="0">
                <a:effectLst/>
                <a:latin typeface="LMRoman10-Italic-Identity-H"/>
              </a:rPr>
              <a:t> </a:t>
            </a:r>
            <a:endParaRPr lang="en" altLang="zh-CN" dirty="0">
              <a:effectLst/>
            </a:endParaRPr>
          </a:p>
        </p:txBody>
      </p:sp>
      <p:pic>
        <p:nvPicPr>
          <p:cNvPr id="5" name="图片 4">
            <a:extLst>
              <a:ext uri="{FF2B5EF4-FFF2-40B4-BE49-F238E27FC236}">
                <a16:creationId xmlns:a16="http://schemas.microsoft.com/office/drawing/2014/main" id="{972BA198-79AF-CBE3-E294-632B888AD0DF}"/>
              </a:ext>
            </a:extLst>
          </p:cNvPr>
          <p:cNvPicPr>
            <a:picLocks noChangeAspect="1"/>
          </p:cNvPicPr>
          <p:nvPr/>
        </p:nvPicPr>
        <p:blipFill>
          <a:blip r:embed="rId2"/>
          <a:stretch>
            <a:fillRect/>
          </a:stretch>
        </p:blipFill>
        <p:spPr>
          <a:xfrm>
            <a:off x="722772" y="1865883"/>
            <a:ext cx="10746455" cy="2600099"/>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FFBEE8E-A997-EA16-B83C-1AFBD7FBF367}"/>
                  </a:ext>
                </a:extLst>
              </p:cNvPr>
              <p:cNvSpPr txBox="1"/>
              <p:nvPr/>
            </p:nvSpPr>
            <p:spPr>
              <a:xfrm>
                <a:off x="746654" y="5075583"/>
                <a:ext cx="11220059" cy="145700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800" dirty="0">
                    <a:effectLst/>
                    <a:latin typeface="Microsoft YaHei" panose="020B0503020204020204" pitchFamily="34" charset="-122"/>
                    <a:ea typeface="Microsoft YaHei" panose="020B0503020204020204" pitchFamily="34" charset="-122"/>
                  </a:rPr>
                  <a:t>宽度为 </a:t>
                </a:r>
                <a:r>
                  <a:rPr lang="en" altLang="zh-CN" sz="1800" dirty="0">
                    <a:effectLst/>
                    <a:latin typeface="Microsoft YaHei" panose="020B0503020204020204" pitchFamily="34" charset="-122"/>
                    <a:ea typeface="Microsoft YaHei" panose="020B0503020204020204" pitchFamily="34" charset="-122"/>
                  </a:rPr>
                  <a:t>m </a:t>
                </a:r>
                <a:r>
                  <a:rPr lang="zh-CN" altLang="en-US" sz="1800" dirty="0">
                    <a:effectLst/>
                    <a:latin typeface="Microsoft YaHei" panose="020B0503020204020204" pitchFamily="34" charset="-122"/>
                    <a:ea typeface="Microsoft YaHei" panose="020B0503020204020204" pitchFamily="34" charset="-122"/>
                  </a:rPr>
                  <a:t>的两层神经网络能以 </a:t>
                </a:r>
                <a14:m>
                  <m:oMath xmlns:m="http://schemas.openxmlformats.org/officeDocument/2006/math">
                    <m:r>
                      <a:rPr lang="en-US" altLang="zh-CN" sz="1800" b="1" i="1" smtClean="0">
                        <a:solidFill>
                          <a:srgbClr val="FF0000"/>
                        </a:solidFill>
                        <a:effectLst/>
                        <a:latin typeface="Cambria Math" panose="02040503050406030204" pitchFamily="18" charset="0"/>
                        <a:ea typeface="Microsoft YaHei" panose="020B0503020204020204" pitchFamily="34" charset="-122"/>
                      </a:rPr>
                      <m:t>𝑶</m:t>
                    </m:r>
                    <m:r>
                      <a:rPr lang="en-US" altLang="zh-CN" sz="1800" b="1" i="1" smtClean="0">
                        <a:solidFill>
                          <a:srgbClr val="FF0000"/>
                        </a:solidFill>
                        <a:effectLst/>
                        <a:latin typeface="Cambria Math" panose="02040503050406030204" pitchFamily="18" charset="0"/>
                        <a:ea typeface="Microsoft YaHei" panose="020B0503020204020204" pitchFamily="34" charset="-122"/>
                      </a:rPr>
                      <m:t>(</m:t>
                    </m:r>
                    <m:sSup>
                      <m:sSupPr>
                        <m:ctrlPr>
                          <a:rPr lang="en-US" altLang="zh-CN" sz="1800" b="1" i="1" smtClean="0">
                            <a:solidFill>
                              <a:srgbClr val="FF0000"/>
                            </a:solidFill>
                            <a:effectLst/>
                            <a:latin typeface="Cambria Math" panose="02040503050406030204" pitchFamily="18" charset="0"/>
                            <a:ea typeface="Microsoft YaHei" panose="020B0503020204020204" pitchFamily="34" charset="-122"/>
                          </a:rPr>
                        </m:ctrlPr>
                      </m:sSupPr>
                      <m:e>
                        <m:r>
                          <a:rPr lang="en-US" altLang="zh-CN" sz="1800" b="1" i="1" smtClean="0">
                            <a:solidFill>
                              <a:srgbClr val="FF0000"/>
                            </a:solidFill>
                            <a:effectLst/>
                            <a:latin typeface="Cambria Math" panose="02040503050406030204" pitchFamily="18" charset="0"/>
                            <a:ea typeface="Microsoft YaHei" panose="020B0503020204020204" pitchFamily="34" charset="-122"/>
                          </a:rPr>
                          <m:t>𝒎</m:t>
                        </m:r>
                      </m:e>
                      <m:sup>
                        <m:r>
                          <a:rPr lang="en-US" altLang="zh-CN" sz="1800" b="1" i="1" smtClean="0">
                            <a:solidFill>
                              <a:srgbClr val="FF0000"/>
                            </a:solidFill>
                            <a:effectLst/>
                            <a:latin typeface="Cambria Math" panose="02040503050406030204" pitchFamily="18" charset="0"/>
                            <a:ea typeface="Microsoft YaHei" panose="020B0503020204020204" pitchFamily="34" charset="-122"/>
                          </a:rPr>
                          <m:t>−</m:t>
                        </m:r>
                        <m:f>
                          <m:fPr>
                            <m:ctrlPr>
                              <a:rPr lang="en-US" altLang="zh-CN" sz="1800" b="1" i="1" smtClean="0">
                                <a:solidFill>
                                  <a:srgbClr val="FF0000"/>
                                </a:solidFill>
                                <a:effectLst/>
                                <a:latin typeface="Cambria Math" panose="02040503050406030204" pitchFamily="18" charset="0"/>
                                <a:ea typeface="Microsoft YaHei" panose="020B0503020204020204" pitchFamily="34" charset="-122"/>
                              </a:rPr>
                            </m:ctrlPr>
                          </m:fPr>
                          <m:num>
                            <m:r>
                              <a:rPr lang="en-US" altLang="zh-CN" sz="1800" b="1" i="1" smtClean="0">
                                <a:solidFill>
                                  <a:srgbClr val="FF0000"/>
                                </a:solidFill>
                                <a:effectLst/>
                                <a:latin typeface="Cambria Math" panose="02040503050406030204" pitchFamily="18" charset="0"/>
                                <a:ea typeface="Microsoft YaHei" panose="020B0503020204020204" pitchFamily="34" charset="-122"/>
                              </a:rPr>
                              <m:t>𝟏</m:t>
                            </m:r>
                          </m:num>
                          <m:den>
                            <m:r>
                              <a:rPr lang="en-US" altLang="zh-CN" sz="1800" b="1" i="1" smtClean="0">
                                <a:solidFill>
                                  <a:srgbClr val="FF0000"/>
                                </a:solidFill>
                                <a:effectLst/>
                                <a:latin typeface="Cambria Math" panose="02040503050406030204" pitchFamily="18" charset="0"/>
                                <a:ea typeface="Microsoft YaHei" panose="020B0503020204020204" pitchFamily="34" charset="-122"/>
                              </a:rPr>
                              <m:t>𝟐</m:t>
                            </m:r>
                          </m:den>
                        </m:f>
                      </m:sup>
                    </m:sSup>
                    <m:r>
                      <a:rPr lang="en-US" altLang="zh-CN" sz="1800" b="1" i="1" smtClean="0">
                        <a:solidFill>
                          <a:srgbClr val="FF0000"/>
                        </a:solidFill>
                        <a:effectLst/>
                        <a:latin typeface="Cambria Math" panose="02040503050406030204" pitchFamily="18" charset="0"/>
                        <a:ea typeface="Microsoft YaHei" panose="020B0503020204020204" pitchFamily="34" charset="-122"/>
                      </a:rPr>
                      <m:t>)</m:t>
                    </m:r>
                  </m:oMath>
                </a14:m>
                <a:r>
                  <a:rPr lang="en" altLang="zh-CN" sz="1800" b="1" dirty="0">
                    <a:solidFill>
                      <a:srgbClr val="FF0000"/>
                    </a:solidFill>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的收敛速度逼近任意 </a:t>
                </a:r>
                <a:r>
                  <a:rPr lang="en-US" altLang="zh-CN" sz="1800" dirty="0">
                    <a:effectLst/>
                    <a:latin typeface="Microsoft YaHei" panose="020B0503020204020204" pitchFamily="34" charset="-122"/>
                    <a:ea typeface="Microsoft YaHei" panose="020B0503020204020204" pitchFamily="34" charset="-122"/>
                  </a:rPr>
                  <a:t>Barron</a:t>
                </a:r>
                <a:r>
                  <a:rPr lang="zh-CN" altLang="en-US" sz="1800" dirty="0">
                    <a:effectLst/>
                    <a:latin typeface="Microsoft YaHei" panose="020B0503020204020204" pitchFamily="34" charset="-122"/>
                    <a:ea typeface="Microsoft YaHei" panose="020B0503020204020204" pitchFamily="34" charset="-122"/>
                  </a:rPr>
                  <a:t> 空间的函数</a:t>
                </a:r>
                <a:r>
                  <a:rPr lang="en" altLang="zh-CN" sz="1800" dirty="0">
                    <a:effectLst/>
                    <a:latin typeface="Microsoft YaHei" panose="020B0503020204020204" pitchFamily="34" charset="-122"/>
                    <a:ea typeface="Microsoft YaHei" panose="020B0503020204020204" pitchFamily="34" charset="-122"/>
                  </a:rPr>
                  <a:t> </a:t>
                </a:r>
                <a:endParaRPr lang="en" altLang="zh-CN" dirty="0">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dirty="0">
                    <a:effectLst/>
                    <a:latin typeface="Microsoft YaHei" panose="020B0503020204020204" pitchFamily="34" charset="-122"/>
                    <a:ea typeface="Microsoft YaHei" panose="020B0503020204020204" pitchFamily="34" charset="-122"/>
                  </a:rPr>
                  <a:t>且所构造的网络参数在路径范数意义下是有界的。</a:t>
                </a:r>
                <a:endParaRPr lang="en-US" altLang="zh-CN" sz="1800" dirty="0">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b="1" dirty="0">
                    <a:effectLst/>
                    <a:latin typeface="Microsoft YaHei" panose="020B0503020204020204" pitchFamily="34" charset="-122"/>
                    <a:ea typeface="Microsoft YaHei" panose="020B0503020204020204" pitchFamily="34" charset="-122"/>
                  </a:rPr>
                  <a:t>特别地</a:t>
                </a:r>
                <a:r>
                  <a:rPr lang="en-US" altLang="zh-CN" sz="1800" b="1" dirty="0">
                    <a:effectLst/>
                    <a:latin typeface="Microsoft YaHei" panose="020B0503020204020204" pitchFamily="34" charset="-122"/>
                    <a:ea typeface="Microsoft YaHei" panose="020B0503020204020204" pitchFamily="34" charset="-122"/>
                  </a:rPr>
                  <a:t>, </a:t>
                </a:r>
                <a:r>
                  <a:rPr lang="zh-CN" altLang="en-US" sz="1800" b="1" dirty="0">
                    <a:effectLst/>
                    <a:latin typeface="Microsoft YaHei" panose="020B0503020204020204" pitchFamily="34" charset="-122"/>
                    <a:ea typeface="Microsoft YaHei" panose="020B0503020204020204" pitchFamily="34" charset="-122"/>
                  </a:rPr>
                  <a:t>这里的逼近阶与输入维数 </a:t>
                </a:r>
                <a:r>
                  <a:rPr lang="en" altLang="zh-CN" sz="1800" b="1" dirty="0">
                    <a:effectLst/>
                    <a:latin typeface="Microsoft YaHei" panose="020B0503020204020204" pitchFamily="34" charset="-122"/>
                    <a:ea typeface="Microsoft YaHei" panose="020B0503020204020204" pitchFamily="34" charset="-122"/>
                  </a:rPr>
                  <a:t>d </a:t>
                </a:r>
                <a:r>
                  <a:rPr lang="zh-CN" altLang="en-US" sz="1800" b="1" dirty="0">
                    <a:effectLst/>
                    <a:latin typeface="Microsoft YaHei" panose="020B0503020204020204" pitchFamily="34" charset="-122"/>
                    <a:ea typeface="Microsoft YaHei" panose="020B0503020204020204" pitchFamily="34" charset="-122"/>
                  </a:rPr>
                  <a:t>无关</a:t>
                </a:r>
                <a:r>
                  <a:rPr lang="en-US" altLang="zh-CN" b="1" dirty="0">
                    <a:latin typeface="Microsoft YaHei" panose="020B0503020204020204" pitchFamily="34" charset="-122"/>
                    <a:ea typeface="Microsoft YaHei" panose="020B0503020204020204" pitchFamily="34" charset="-122"/>
                  </a:rPr>
                  <a:t>——</a:t>
                </a:r>
                <a:r>
                  <a:rPr lang="zh-CN" altLang="en-US" sz="1800" b="1" dirty="0">
                    <a:effectLst/>
                    <a:latin typeface="Microsoft YaHei" panose="020B0503020204020204" pitchFamily="34" charset="-122"/>
                    <a:ea typeface="Microsoft YaHei" panose="020B0503020204020204" pitchFamily="34" charset="-122"/>
                  </a:rPr>
                  <a:t>克服维数灾难</a:t>
                </a:r>
                <a:r>
                  <a:rPr lang="zh-CN" altLang="en-US" b="1" dirty="0">
                    <a:latin typeface="Microsoft YaHei" panose="020B0503020204020204" pitchFamily="34" charset="-122"/>
                    <a:ea typeface="Microsoft YaHei" panose="020B0503020204020204" pitchFamily="34" charset="-122"/>
                  </a:rPr>
                  <a:t>！</a:t>
                </a:r>
                <a:r>
                  <a:rPr lang="zh-CN" altLang="en-US" sz="1800" b="1" dirty="0">
                    <a:effectLst/>
                    <a:latin typeface="Microsoft YaHei" panose="020B0503020204020204" pitchFamily="34" charset="-122"/>
                    <a:ea typeface="Microsoft YaHei" panose="020B0503020204020204" pitchFamily="34" charset="-122"/>
                  </a:rPr>
                  <a:t> </a:t>
                </a:r>
                <a:endParaRPr lang="zh-CN" altLang="en-US" b="1" dirty="0">
                  <a:effectLst/>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9FFBEE8E-A997-EA16-B83C-1AFBD7FBF367}"/>
                  </a:ext>
                </a:extLst>
              </p:cNvPr>
              <p:cNvSpPr txBox="1">
                <a:spLocks noRot="1" noChangeAspect="1" noMove="1" noResize="1" noEditPoints="1" noAdjustHandles="1" noChangeArrowheads="1" noChangeShapeType="1" noTextEdit="1"/>
              </p:cNvSpPr>
              <p:nvPr/>
            </p:nvSpPr>
            <p:spPr>
              <a:xfrm>
                <a:off x="746654" y="5075583"/>
                <a:ext cx="11220059" cy="1457002"/>
              </a:xfrm>
              <a:prstGeom prst="rect">
                <a:avLst/>
              </a:prstGeom>
              <a:blipFill>
                <a:blip r:embed="rId3"/>
                <a:stretch>
                  <a:fillRect l="-339" b="-51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455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34E834-91A0-13F1-122F-137D1F3466DC}"/>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函数逼近为什么会有维数灾难？</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A011EB9-5DDE-E4CC-B12A-F279EA8FA832}"/>
                  </a:ext>
                </a:extLst>
              </p:cNvPr>
              <p:cNvSpPr txBox="1"/>
              <p:nvPr/>
            </p:nvSpPr>
            <p:spPr>
              <a:xfrm>
                <a:off x="556592" y="1205948"/>
                <a:ext cx="10349947" cy="2835392"/>
              </a:xfrm>
              <a:prstGeom prst="rect">
                <a:avLst/>
              </a:prstGeom>
              <a:noFill/>
            </p:spPr>
            <p:txBody>
              <a:bodyPr wrap="square" rtlCol="0">
                <a:spAutoFit/>
              </a:bodyPr>
              <a:lstStyle/>
              <a:p>
                <a:pPr algn="l">
                  <a:lnSpc>
                    <a:spcPct val="125000"/>
                  </a:lnSpc>
                </a:pPr>
                <a:r>
                  <a:rPr kumimoji="1" lang="zh-CN" altLang="en-US" dirty="0">
                    <a:ea typeface="Microsoft YaHei" panose="020B0503020204020204" pitchFamily="34" charset="-122"/>
                  </a:rPr>
                  <a:t>直观理解：高维空间非常</a:t>
                </a:r>
                <a:r>
                  <a:rPr kumimoji="1" lang="en-US" altLang="zh-CN" dirty="0">
                    <a:ea typeface="Microsoft YaHei" panose="020B0503020204020204" pitchFamily="34" charset="-122"/>
                  </a:rPr>
                  <a:t>``</a:t>
                </a:r>
                <a:r>
                  <a:rPr kumimoji="1" lang="zh-CN" altLang="en-US" b="1" dirty="0">
                    <a:solidFill>
                      <a:srgbClr val="FF0000"/>
                    </a:solidFill>
                    <a:ea typeface="Microsoft YaHei" panose="020B0503020204020204" pitchFamily="34" charset="-122"/>
                  </a:rPr>
                  <a:t>稀疏</a:t>
                </a:r>
                <a:r>
                  <a:rPr kumimoji="1" lang="en-US" altLang="zh-CN" dirty="0">
                    <a:ea typeface="Microsoft YaHei" panose="020B0503020204020204" pitchFamily="34" charset="-122"/>
                  </a:rPr>
                  <a:t>’’</a:t>
                </a:r>
                <a:r>
                  <a:rPr kumimoji="1" lang="zh-CN" altLang="en-US" dirty="0">
                    <a:ea typeface="Microsoft YaHei" panose="020B0503020204020204" pitchFamily="34" charset="-122"/>
                  </a:rPr>
                  <a:t>。</a:t>
                </a:r>
                <a:endParaRPr kumimoji="1" lang="en-US" altLang="zh-CN" dirty="0">
                  <a:ea typeface="Microsoft YaHei" panose="020B0503020204020204" pitchFamily="34" charset="-122"/>
                </a:endParaRPr>
              </a:p>
              <a:p>
                <a:pPr marL="285750" indent="-285750" algn="l">
                  <a:lnSpc>
                    <a:spcPct val="125000"/>
                  </a:lnSpc>
                  <a:buFont typeface="Wingdings" pitchFamily="2" charset="2"/>
                  <a:buChar char="Ø"/>
                </a:pPr>
                <a:r>
                  <a:rPr kumimoji="1" lang="zh-CN" altLang="en-US" dirty="0">
                    <a:ea typeface="Microsoft YaHei" panose="020B0503020204020204" pitchFamily="34" charset="-122"/>
                  </a:rPr>
                  <a:t>把 </a:t>
                </a:r>
                <a:r>
                  <a:rPr kumimoji="1" lang="en-US" altLang="zh-CN" dirty="0">
                    <a:ea typeface="Microsoft YaHei" panose="020B0503020204020204" pitchFamily="34" charset="-122"/>
                  </a:rPr>
                  <a:t>[0,1] </a:t>
                </a:r>
                <a:r>
                  <a:rPr kumimoji="1" lang="zh-CN" altLang="en-US" dirty="0">
                    <a:ea typeface="Microsoft YaHei" panose="020B0503020204020204" pitchFamily="34" charset="-122"/>
                  </a:rPr>
                  <a:t>区间划分为</a:t>
                </a:r>
                <a:r>
                  <a:rPr kumimoji="1" lang="en-US" altLang="zh-CN" dirty="0">
                    <a:ea typeface="Microsoft YaHei" panose="020B0503020204020204" pitchFamily="34" charset="-122"/>
                  </a:rPr>
                  <a:t>10</a:t>
                </a:r>
                <a:r>
                  <a:rPr kumimoji="1" lang="zh-CN" altLang="en-US" dirty="0">
                    <a:ea typeface="Microsoft YaHei" panose="020B0503020204020204" pitchFamily="34" charset="-122"/>
                  </a:rPr>
                  <a:t>个小区间</a:t>
                </a:r>
                <a:r>
                  <a:rPr kumimoji="1" lang="en-US" altLang="zh-CN" dirty="0">
                    <a:ea typeface="Microsoft YaHei" panose="020B0503020204020204" pitchFamily="34" charset="-122"/>
                  </a:rPr>
                  <a:t>,</a:t>
                </a:r>
                <a:r>
                  <a:rPr kumimoji="1" lang="zh-CN" altLang="en-US" dirty="0">
                    <a:ea typeface="Microsoft YaHei" panose="020B0503020204020204" pitchFamily="34" charset="-122"/>
                  </a:rPr>
                  <a:t>那么在 </a:t>
                </a:r>
                <a:r>
                  <a:rPr kumimoji="1" lang="en" altLang="zh-CN" dirty="0">
                    <a:ea typeface="Microsoft YaHei" panose="020B0503020204020204" pitchFamily="34" charset="-122"/>
                  </a:rPr>
                  <a:t>d </a:t>
                </a:r>
                <a:r>
                  <a:rPr kumimoji="1" lang="zh-CN" altLang="en-US" dirty="0">
                    <a:ea typeface="Microsoft YaHei" panose="020B0503020204020204" pitchFamily="34" charset="-122"/>
                  </a:rPr>
                  <a:t>维空间 </a:t>
                </a:r>
                <a14:m>
                  <m:oMath xmlns:m="http://schemas.openxmlformats.org/officeDocument/2006/math">
                    <m:sSup>
                      <m:sSupPr>
                        <m:ctrlPr>
                          <a:rPr kumimoji="1" lang="en-US" altLang="zh-CN" b="0" i="1" smtClean="0">
                            <a:latin typeface="Cambria Math" panose="02040503050406030204" pitchFamily="18" charset="0"/>
                            <a:ea typeface="Microsoft YaHei" panose="020B0503020204020204" pitchFamily="34" charset="-122"/>
                          </a:rPr>
                        </m:ctrlPr>
                      </m:sSupPr>
                      <m:e>
                        <m:d>
                          <m:dPr>
                            <m:begChr m:val="["/>
                            <m:endChr m:val="]"/>
                            <m:ctrlPr>
                              <a:rPr kumimoji="1" lang="en-US" altLang="zh-CN" b="0" i="1" smtClean="0">
                                <a:latin typeface="Cambria Math" panose="02040503050406030204" pitchFamily="18" charset="0"/>
                                <a:ea typeface="Microsoft YaHei" panose="020B0503020204020204" pitchFamily="34" charset="-122"/>
                              </a:rPr>
                            </m:ctrlPr>
                          </m:dPr>
                          <m:e>
                            <m:r>
                              <a:rPr kumimoji="1" lang="en-US" altLang="zh-CN" b="0" i="1" smtClean="0">
                                <a:latin typeface="Cambria Math" panose="02040503050406030204" pitchFamily="18" charset="0"/>
                                <a:ea typeface="Microsoft YaHei" panose="020B0503020204020204" pitchFamily="34" charset="-122"/>
                              </a:rPr>
                              <m:t>0, 1</m:t>
                            </m:r>
                          </m:e>
                        </m:d>
                      </m:e>
                      <m:sup>
                        <m:r>
                          <a:rPr kumimoji="1" lang="en-US" altLang="zh-CN" b="0" i="1" smtClean="0">
                            <a:latin typeface="Cambria Math" panose="02040503050406030204" pitchFamily="18" charset="0"/>
                            <a:ea typeface="Microsoft YaHei" panose="020B0503020204020204" pitchFamily="34" charset="-122"/>
                          </a:rPr>
                          <m:t>𝑑</m:t>
                        </m:r>
                      </m:sup>
                    </m:sSup>
                  </m:oMath>
                </a14:m>
                <a:r>
                  <a:rPr kumimoji="1" lang="en" altLang="zh-CN" dirty="0">
                    <a:ea typeface="Microsoft YaHei" panose="020B0503020204020204" pitchFamily="34" charset="-122"/>
                  </a:rPr>
                  <a:t> </a:t>
                </a:r>
                <a:r>
                  <a:rPr kumimoji="1" lang="zh-CN" altLang="en-US" dirty="0">
                    <a:ea typeface="Microsoft YaHei" panose="020B0503020204020204" pitchFamily="34" charset="-122"/>
                  </a:rPr>
                  <a:t>中就会有 </a:t>
                </a:r>
                <a14:m>
                  <m:oMath xmlns:m="http://schemas.openxmlformats.org/officeDocument/2006/math">
                    <m:sSup>
                      <m:sSupPr>
                        <m:ctrlPr>
                          <a:rPr kumimoji="1" lang="en-US" altLang="zh-CN" b="0" i="1" smtClean="0">
                            <a:latin typeface="Cambria Math" panose="02040503050406030204" pitchFamily="18" charset="0"/>
                            <a:ea typeface="Microsoft YaHei" panose="020B0503020204020204" pitchFamily="34" charset="-122"/>
                          </a:rPr>
                        </m:ctrlPr>
                      </m:sSupPr>
                      <m:e>
                        <m:r>
                          <a:rPr kumimoji="1" lang="en-US" altLang="zh-CN" b="0" i="1" smtClean="0">
                            <a:latin typeface="Cambria Math" panose="02040503050406030204" pitchFamily="18" charset="0"/>
                            <a:ea typeface="Microsoft YaHei" panose="020B0503020204020204" pitchFamily="34" charset="-122"/>
                          </a:rPr>
                          <m:t>10</m:t>
                        </m:r>
                      </m:e>
                      <m:sup>
                        <m:r>
                          <a:rPr kumimoji="1" lang="en-US" altLang="zh-CN" b="0" i="1" smtClean="0">
                            <a:latin typeface="Cambria Math" panose="02040503050406030204" pitchFamily="18" charset="0"/>
                            <a:ea typeface="Microsoft YaHei" panose="020B0503020204020204" pitchFamily="34" charset="-122"/>
                          </a:rPr>
                          <m:t>𝑑</m:t>
                        </m:r>
                      </m:sup>
                    </m:sSup>
                  </m:oMath>
                </a14:m>
                <a:r>
                  <a:rPr kumimoji="1" lang="en" altLang="zh-CN" dirty="0">
                    <a:ea typeface="Microsoft YaHei" panose="020B0503020204020204" pitchFamily="34" charset="-122"/>
                  </a:rPr>
                  <a:t> </a:t>
                </a:r>
                <a:r>
                  <a:rPr kumimoji="1" lang="zh-CN" altLang="en-US" dirty="0">
                    <a:ea typeface="Microsoft YaHei" panose="020B0503020204020204" pitchFamily="34" charset="-122"/>
                  </a:rPr>
                  <a:t>个小格子</a:t>
                </a:r>
                <a:endParaRPr kumimoji="1" lang="en-US" altLang="zh-CN" dirty="0">
                  <a:ea typeface="Microsoft YaHei" panose="020B0503020204020204" pitchFamily="34" charset="-122"/>
                </a:endParaRPr>
              </a:p>
              <a:p>
                <a:pPr marL="285750" indent="-285750" algn="l">
                  <a:lnSpc>
                    <a:spcPct val="125000"/>
                  </a:lnSpc>
                  <a:buFont typeface="Wingdings" pitchFamily="2" charset="2"/>
                  <a:buChar char="Ø"/>
                </a:pPr>
                <a:r>
                  <a:rPr kumimoji="1" lang="zh-CN" altLang="en-US" dirty="0">
                    <a:ea typeface="Microsoft YaHei" panose="020B0503020204020204" pitchFamily="34" charset="-122"/>
                  </a:rPr>
                  <a:t>当 </a:t>
                </a:r>
                <a:r>
                  <a:rPr kumimoji="1" lang="en" altLang="zh-CN" dirty="0">
                    <a:ea typeface="Microsoft YaHei" panose="020B0503020204020204" pitchFamily="34" charset="-122"/>
                  </a:rPr>
                  <a:t>d </a:t>
                </a:r>
                <a:r>
                  <a:rPr kumimoji="1" lang="zh-CN" altLang="en-US" dirty="0">
                    <a:ea typeface="Microsoft YaHei" panose="020B0503020204020204" pitchFamily="34" charset="-122"/>
                  </a:rPr>
                  <a:t>较大时</a:t>
                </a:r>
                <a:r>
                  <a:rPr kumimoji="1" lang="en-US" altLang="zh-CN" dirty="0">
                    <a:ea typeface="Microsoft YaHei" panose="020B0503020204020204" pitchFamily="34" charset="-122"/>
                  </a:rPr>
                  <a:t>,</a:t>
                </a:r>
                <a:r>
                  <a:rPr kumimoji="1" lang="zh-CN" altLang="en-US" dirty="0">
                    <a:ea typeface="Microsoft YaHei" panose="020B0503020204020204" pitchFamily="34" charset="-122"/>
                  </a:rPr>
                  <a:t>即使有上百万的数据点</a:t>
                </a:r>
                <a:r>
                  <a:rPr kumimoji="1" lang="en-US" altLang="zh-CN" dirty="0">
                    <a:ea typeface="Microsoft YaHei" panose="020B0503020204020204" pitchFamily="34" charset="-122"/>
                  </a:rPr>
                  <a:t>,</a:t>
                </a:r>
                <a:r>
                  <a:rPr kumimoji="1" lang="zh-CN" altLang="en-US" dirty="0">
                    <a:ea typeface="Microsoft YaHei" panose="020B0503020204020204" pitchFamily="34" charset="-122"/>
                  </a:rPr>
                  <a:t>也远不足以填充这个空间</a:t>
                </a:r>
                <a:endParaRPr kumimoji="1" lang="en-US" altLang="zh-CN" dirty="0">
                  <a:ea typeface="Microsoft YaHei" panose="020B0503020204020204" pitchFamily="34" charset="-122"/>
                </a:endParaRPr>
              </a:p>
              <a:p>
                <a:pPr algn="l">
                  <a:lnSpc>
                    <a:spcPct val="125000"/>
                  </a:lnSpc>
                </a:pPr>
                <a:endParaRPr kumimoji="1" lang="en-US" altLang="zh-CN" dirty="0">
                  <a:ea typeface="Microsoft YaHei" panose="020B0503020204020204" pitchFamily="34" charset="-122"/>
                </a:endParaRPr>
              </a:p>
              <a:p>
                <a:pPr marL="285750" indent="-285750" algn="l">
                  <a:lnSpc>
                    <a:spcPct val="125000"/>
                  </a:lnSpc>
                  <a:buFont typeface="Wingdings" pitchFamily="2" charset="2"/>
                  <a:buChar char="Ø"/>
                </a:pPr>
                <a:r>
                  <a:rPr kumimoji="1" lang="zh-CN" altLang="en-US" b="1" dirty="0">
                    <a:solidFill>
                      <a:srgbClr val="FF0000"/>
                    </a:solidFill>
                    <a:ea typeface="Microsoft YaHei" panose="020B0503020204020204" pitchFamily="34" charset="-122"/>
                  </a:rPr>
                  <a:t> </a:t>
                </a:r>
                <a:r>
                  <a:rPr kumimoji="1" lang="en" altLang="zh-CN" b="1" dirty="0">
                    <a:solidFill>
                      <a:srgbClr val="FF0000"/>
                    </a:solidFill>
                    <a:ea typeface="Microsoft YaHei" panose="020B0503020204020204" pitchFamily="34" charset="-122"/>
                  </a:rPr>
                  <a:t>ImageNet</a:t>
                </a:r>
                <a:r>
                  <a:rPr kumimoji="1" lang="zh-CN" altLang="en-US" dirty="0">
                    <a:ea typeface="Microsoft YaHei" panose="020B0503020204020204" pitchFamily="34" charset="-122"/>
                  </a:rPr>
                  <a:t> 图像分类数据集，维数：</a:t>
                </a:r>
                <a:r>
                  <a:rPr kumimoji="1" lang="zh-CN" altLang="en-US" b="1" dirty="0">
                    <a:solidFill>
                      <a:srgbClr val="FF0000"/>
                    </a:solidFill>
                    <a:ea typeface="Microsoft YaHei" panose="020B0503020204020204" pitchFamily="34" charset="-122"/>
                  </a:rPr>
                  <a:t>约 </a:t>
                </a:r>
                <a:r>
                  <a:rPr kumimoji="1" lang="en-US" altLang="zh-CN" b="1" dirty="0">
                    <a:solidFill>
                      <a:srgbClr val="FF0000"/>
                    </a:solidFill>
                    <a:ea typeface="Microsoft YaHei" panose="020B0503020204020204" pitchFamily="34" charset="-122"/>
                  </a:rPr>
                  <a:t>15</a:t>
                </a:r>
                <a:r>
                  <a:rPr kumimoji="1" lang="zh-CN" altLang="en-US" b="1" dirty="0">
                    <a:solidFill>
                      <a:srgbClr val="FF0000"/>
                    </a:solidFill>
                    <a:ea typeface="Microsoft YaHei" panose="020B0503020204020204" pitchFamily="34" charset="-122"/>
                  </a:rPr>
                  <a:t> 万</a:t>
                </a:r>
                <a:r>
                  <a:rPr kumimoji="1" lang="zh-CN" altLang="en-US" dirty="0">
                    <a:ea typeface="Microsoft YaHei" panose="020B0503020204020204" pitchFamily="34" charset="-122"/>
                  </a:rPr>
                  <a:t>维（</a:t>
                </a:r>
                <a:r>
                  <a:rPr kumimoji="1" lang="en-US" altLang="zh-CN" dirty="0">
                    <a:ea typeface="Microsoft YaHei" panose="020B0503020204020204" pitchFamily="34" charset="-122"/>
                  </a:rPr>
                  <a:t>224x</a:t>
                </a:r>
                <a:r>
                  <a:rPr kumimoji="1" lang="en" altLang="zh-CN" dirty="0">
                    <a:ea typeface="Microsoft YaHei" panose="020B0503020204020204" pitchFamily="34" charset="-122"/>
                  </a:rPr>
                  <a:t> 224x 3</a:t>
                </a:r>
                <a:r>
                  <a:rPr kumimoji="1" lang="zh-CN" altLang="en-US" dirty="0">
                    <a:ea typeface="Microsoft YaHei" panose="020B0503020204020204" pitchFamily="34" charset="-122"/>
                  </a:rPr>
                  <a:t>）</a:t>
                </a:r>
                <a:endParaRPr kumimoji="1" lang="en-US" altLang="zh-CN" dirty="0">
                  <a:ea typeface="Microsoft YaHei" panose="020B0503020204020204" pitchFamily="34" charset="-122"/>
                </a:endParaRPr>
              </a:p>
              <a:p>
                <a:pPr marL="285750" indent="-285750" algn="l">
                  <a:lnSpc>
                    <a:spcPct val="125000"/>
                  </a:lnSpc>
                  <a:buFont typeface="Wingdings" pitchFamily="2" charset="2"/>
                  <a:buChar char="Ø"/>
                </a:pPr>
                <a:r>
                  <a:rPr kumimoji="1" lang="zh-CN" altLang="en-US" dirty="0">
                    <a:ea typeface="Microsoft YaHei" panose="020B0503020204020204" pitchFamily="34" charset="-122"/>
                  </a:rPr>
                  <a:t>目标：通过 </a:t>
                </a:r>
                <a:r>
                  <a:rPr kumimoji="1" lang="en-US" altLang="zh-CN" b="1" dirty="0">
                    <a:solidFill>
                      <a:srgbClr val="FF0000"/>
                    </a:solidFill>
                    <a:ea typeface="Microsoft YaHei" panose="020B0503020204020204" pitchFamily="34" charset="-122"/>
                  </a:rPr>
                  <a:t>100</a:t>
                </a:r>
                <a:r>
                  <a:rPr kumimoji="1" lang="zh-CN" altLang="en-US" b="1" dirty="0">
                    <a:solidFill>
                      <a:srgbClr val="FF0000"/>
                    </a:solidFill>
                    <a:ea typeface="Microsoft YaHei" panose="020B0503020204020204" pitchFamily="34" charset="-122"/>
                  </a:rPr>
                  <a:t> 万</a:t>
                </a:r>
                <a:r>
                  <a:rPr kumimoji="1" lang="zh-CN" altLang="en-US" dirty="0">
                    <a:ea typeface="Microsoft YaHei" panose="020B0503020204020204" pitchFamily="34" charset="-122"/>
                  </a:rPr>
                  <a:t>图像数据逼近一个约 </a:t>
                </a:r>
                <a:r>
                  <a:rPr kumimoji="1" lang="en-US" altLang="zh-CN" dirty="0">
                    <a:ea typeface="Microsoft YaHei" panose="020B0503020204020204" pitchFamily="34" charset="-122"/>
                  </a:rPr>
                  <a:t>15</a:t>
                </a:r>
                <a:r>
                  <a:rPr kumimoji="1" lang="zh-CN" altLang="en-US" dirty="0">
                    <a:ea typeface="Microsoft YaHei" panose="020B0503020204020204" pitchFamily="34" charset="-122"/>
                  </a:rPr>
                  <a:t> 万维空间上的一个分类函数</a:t>
                </a:r>
                <a:endParaRPr kumimoji="1" lang="en-US" altLang="zh-CN" dirty="0">
                  <a:ea typeface="Microsoft YaHei" panose="020B0503020204020204" pitchFamily="34" charset="-122"/>
                </a:endParaRPr>
              </a:p>
              <a:p>
                <a:pPr marL="285750" indent="-285750" algn="l">
                  <a:lnSpc>
                    <a:spcPct val="125000"/>
                  </a:lnSpc>
                  <a:buFont typeface="Wingdings" pitchFamily="2" charset="2"/>
                  <a:buChar char="Ø"/>
                </a:pPr>
                <a:r>
                  <a:rPr kumimoji="1" lang="zh-CN" altLang="en-US" dirty="0">
                    <a:ea typeface="Microsoft YaHei" panose="020B0503020204020204" pitchFamily="34" charset="-122"/>
                  </a:rPr>
                  <a:t>可以想象，</a:t>
                </a:r>
                <a:r>
                  <a:rPr kumimoji="1" lang="en-US" altLang="zh-CN" dirty="0">
                    <a:ea typeface="Microsoft YaHei" panose="020B0503020204020204" pitchFamily="34" charset="-122"/>
                  </a:rPr>
                  <a:t>100 </a:t>
                </a:r>
                <a:r>
                  <a:rPr kumimoji="1" lang="zh-CN" altLang="en-US" dirty="0">
                    <a:ea typeface="Microsoft YaHei" panose="020B0503020204020204" pitchFamily="34" charset="-122"/>
                  </a:rPr>
                  <a:t>万数据点在</a:t>
                </a:r>
                <a:r>
                  <a:rPr kumimoji="1" lang="en-US" altLang="zh-CN" dirty="0">
                    <a:ea typeface="Microsoft YaHei" panose="020B0503020204020204" pitchFamily="34" charset="-122"/>
                  </a:rPr>
                  <a:t> 15 </a:t>
                </a:r>
                <a:r>
                  <a:rPr kumimoji="1" lang="zh-CN" altLang="en-US" dirty="0">
                    <a:ea typeface="Microsoft YaHei" panose="020B0503020204020204" pitchFamily="34" charset="-122"/>
                  </a:rPr>
                  <a:t>万维的空间中是实在是沧海一粟</a:t>
                </a:r>
                <a:endParaRPr kumimoji="1" lang="en-US" altLang="zh-CN" dirty="0">
                  <a:ea typeface="Microsoft YaHei" panose="020B0503020204020204" pitchFamily="34" charset="-122"/>
                </a:endParaRPr>
              </a:p>
              <a:p>
                <a:pPr marL="285750" indent="-285750" algn="l">
                  <a:lnSpc>
                    <a:spcPct val="125000"/>
                  </a:lnSpc>
                  <a:buFont typeface="Wingdings" pitchFamily="2" charset="2"/>
                  <a:buChar char="Ø"/>
                </a:pPr>
                <a:r>
                  <a:rPr kumimoji="1" lang="zh-CN" altLang="en-US" dirty="0">
                    <a:ea typeface="Microsoft YaHei" panose="020B0503020204020204" pitchFamily="34" charset="-122"/>
                  </a:rPr>
                  <a:t>但是我们竟然有算法可以做好这件事，这不能不说是一种奇迹</a:t>
                </a:r>
              </a:p>
            </p:txBody>
          </p:sp>
        </mc:Choice>
        <mc:Fallback xmlns="">
          <p:sp>
            <p:nvSpPr>
              <p:cNvPr id="2" name="文本框 1">
                <a:extLst>
                  <a:ext uri="{FF2B5EF4-FFF2-40B4-BE49-F238E27FC236}">
                    <a16:creationId xmlns:a16="http://schemas.microsoft.com/office/drawing/2014/main" id="{BA011EB9-5DDE-E4CC-B12A-F279EA8FA832}"/>
                  </a:ext>
                </a:extLst>
              </p:cNvPr>
              <p:cNvSpPr txBox="1">
                <a:spLocks noRot="1" noChangeAspect="1" noMove="1" noResize="1" noEditPoints="1" noAdjustHandles="1" noChangeArrowheads="1" noChangeShapeType="1" noTextEdit="1"/>
              </p:cNvSpPr>
              <p:nvPr/>
            </p:nvSpPr>
            <p:spPr>
              <a:xfrm>
                <a:off x="556592" y="1205948"/>
                <a:ext cx="10349947" cy="2835392"/>
              </a:xfrm>
              <a:prstGeom prst="rect">
                <a:avLst/>
              </a:prstGeom>
              <a:blipFill>
                <a:blip r:embed="rId2"/>
                <a:stretch>
                  <a:fillRect l="-490" b="-2232"/>
                </a:stretch>
              </a:blipFill>
            </p:spPr>
            <p:txBody>
              <a:bodyPr/>
              <a:lstStyle/>
              <a:p>
                <a:r>
                  <a:rPr lang="zh-CN" altLang="en-US">
                    <a:noFill/>
                  </a:rPr>
                  <a:t> </a:t>
                </a:r>
              </a:p>
            </p:txBody>
          </p:sp>
        </mc:Fallback>
      </mc:AlternateContent>
      <p:pic>
        <p:nvPicPr>
          <p:cNvPr id="1026" name="Picture 2">
            <a:extLst>
              <a:ext uri="{FF2B5EF4-FFF2-40B4-BE49-F238E27FC236}">
                <a16:creationId xmlns:a16="http://schemas.microsoft.com/office/drawing/2014/main" id="{7C7B89F5-2FCE-0FEA-0BCF-0E7831EB7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547" y="3953530"/>
            <a:ext cx="7328452" cy="25697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pare the ImageNet dataset — gluoncv 0.11.0 documentation">
            <a:extLst>
              <a:ext uri="{FF2B5EF4-FFF2-40B4-BE49-F238E27FC236}">
                <a16:creationId xmlns:a16="http://schemas.microsoft.com/office/drawing/2014/main" id="{9DEC9F14-1724-1B3E-04CC-E3BE27D53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69" y="4664764"/>
            <a:ext cx="4489175" cy="1795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35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en-US" sz="3600" dirty="0">
                <a:latin typeface="Microsoft YaHei" panose="020B0503020204020204" pitchFamily="34" charset="-122"/>
                <a:ea typeface="Microsoft YaHei" panose="020B0503020204020204" pitchFamily="34" charset="-122"/>
              </a:rPr>
              <a:t>理解</a:t>
            </a:r>
            <a:r>
              <a:rPr lang="zh-CN" altLang="en-US" sz="3600" dirty="0">
                <a:latin typeface="Microsoft YaHei" panose="020B0503020204020204" pitchFamily="34" charset="-122"/>
                <a:ea typeface="Microsoft YaHei" panose="020B0503020204020204" pitchFamily="34" charset="-122"/>
              </a:rPr>
              <a:t> </a:t>
            </a:r>
            <a:r>
              <a:rPr lang="en-US" sz="3600" dirty="0">
                <a:latin typeface="Microsoft YaHei" panose="020B0503020204020204" pitchFamily="34" charset="-122"/>
                <a:ea typeface="Microsoft YaHei" panose="020B0503020204020204" pitchFamily="34" charset="-122"/>
              </a:rPr>
              <a:t>Barron </a:t>
            </a:r>
            <a:r>
              <a:rPr lang="zh-CN" altLang="en-US" sz="3600" dirty="0">
                <a:latin typeface="Microsoft YaHei" panose="020B0503020204020204" pitchFamily="34" charset="-122"/>
                <a:ea typeface="Microsoft YaHei" panose="020B0503020204020204" pitchFamily="34" charset="-122"/>
              </a:rPr>
              <a:t>空间的逼近理论 </a:t>
            </a:r>
            <a:endParaRPr lang="en-US" sz="36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2C3DE04-5D0B-51FA-1C74-6499166BD68A}"/>
                  </a:ext>
                </a:extLst>
              </p:cNvPr>
              <p:cNvSpPr txBox="1"/>
              <p:nvPr/>
            </p:nvSpPr>
            <p:spPr>
              <a:xfrm>
                <a:off x="530087" y="2305878"/>
                <a:ext cx="4781052" cy="406971"/>
              </a:xfrm>
              <a:prstGeom prst="rect">
                <a:avLst/>
              </a:prstGeom>
              <a:noFill/>
            </p:spPr>
            <p:txBody>
              <a:bodyPr wrap="none" rtlCol="0">
                <a:spAutoFit/>
              </a:bodyPr>
              <a:lstStyle/>
              <a:p>
                <a:pPr>
                  <a:lnSpc>
                    <a:spcPct val="125000"/>
                  </a:lnSpc>
                </a:pPr>
                <a:r>
                  <a:rPr lang="zh-CN" altLang="en-US" sz="1800" dirty="0">
                    <a:effectLst/>
                    <a:latin typeface="Microsoft YaHei" panose="020B0503020204020204" pitchFamily="34" charset="-122"/>
                    <a:ea typeface="Microsoft YaHei" panose="020B0503020204020204" pitchFamily="34" charset="-122"/>
                  </a:rPr>
                  <a:t>对于任意的 </a:t>
                </a:r>
                <a:r>
                  <a:rPr lang="en" altLang="zh-CN" sz="1800" dirty="0">
                    <a:effectLst/>
                    <a:latin typeface="Microsoft YaHei" panose="020B0503020204020204" pitchFamily="34" charset="-122"/>
                    <a:ea typeface="Microsoft YaHei" panose="020B0503020204020204" pitchFamily="34" charset="-122"/>
                  </a:rPr>
                  <a:t>f ∈ </a:t>
                </a:r>
                <a14:m>
                  <m:oMath xmlns:m="http://schemas.openxmlformats.org/officeDocument/2006/math">
                    <m:sSub>
                      <m:sSubPr>
                        <m:ctrlPr>
                          <a:rPr lang="en-US" altLang="zh-CN" sz="1800" b="0" i="1" smtClean="0">
                            <a:effectLst/>
                            <a:latin typeface="Cambria Math" panose="02040503050406030204" pitchFamily="18" charset="0"/>
                            <a:ea typeface="Microsoft YaHei" panose="020B0503020204020204" pitchFamily="34" charset="-122"/>
                          </a:rPr>
                        </m:ctrlPr>
                      </m:sSubPr>
                      <m:e>
                        <m:r>
                          <a:rPr lang="en-US" altLang="zh-CN" sz="1800" b="0" i="1" smtClean="0">
                            <a:effectLst/>
                            <a:latin typeface="Cambria Math" panose="02040503050406030204" pitchFamily="18" charset="0"/>
                            <a:ea typeface="Microsoft YaHei" panose="020B0503020204020204" pitchFamily="34" charset="-122"/>
                          </a:rPr>
                          <m:t>𝐵</m:t>
                        </m:r>
                      </m:e>
                      <m:sub>
                        <m:r>
                          <a:rPr lang="en-US" altLang="zh-CN" sz="1800" b="0" i="1" smtClean="0">
                            <a:effectLst/>
                            <a:latin typeface="Cambria Math" panose="02040503050406030204" pitchFamily="18" charset="0"/>
                            <a:ea typeface="Microsoft YaHei" panose="020B0503020204020204" pitchFamily="34" charset="-122"/>
                          </a:rPr>
                          <m:t>2</m:t>
                        </m:r>
                      </m:sub>
                    </m:sSub>
                    <m:r>
                      <a:rPr lang="en-US" altLang="zh-CN" sz="1800" b="0" i="1" smtClean="0">
                        <a:effectLst/>
                        <a:latin typeface="Cambria Math" panose="02040503050406030204" pitchFamily="18" charset="0"/>
                        <a:ea typeface="Microsoft YaHei" panose="020B0503020204020204" pitchFamily="34" charset="-122"/>
                      </a:rPr>
                      <m:t>(</m:t>
                    </m:r>
                    <m:sSup>
                      <m:sSupPr>
                        <m:ctrlPr>
                          <a:rPr lang="en-US" altLang="zh-CN" sz="1800" b="0" i="1" smtClean="0">
                            <a:effectLst/>
                            <a:latin typeface="Cambria Math" panose="02040503050406030204" pitchFamily="18" charset="0"/>
                            <a:ea typeface="Microsoft YaHei" panose="020B0503020204020204" pitchFamily="34" charset="-122"/>
                          </a:rPr>
                        </m:ctrlPr>
                      </m:sSupPr>
                      <m:e>
                        <m:r>
                          <a:rPr lang="en-US" altLang="zh-CN" sz="1800" b="0" i="1" smtClean="0">
                            <a:effectLst/>
                            <a:latin typeface="Cambria Math" panose="02040503050406030204" pitchFamily="18" charset="0"/>
                            <a:ea typeface="Microsoft YaHei" panose="020B0503020204020204" pitchFamily="34" charset="-122"/>
                          </a:rPr>
                          <m:t>𝑅</m:t>
                        </m:r>
                      </m:e>
                      <m:sup>
                        <m:r>
                          <a:rPr lang="en-US" altLang="zh-CN" sz="1800" b="0" i="1" smtClean="0">
                            <a:effectLst/>
                            <a:latin typeface="Cambria Math" panose="02040503050406030204" pitchFamily="18" charset="0"/>
                            <a:ea typeface="Microsoft YaHei" panose="020B0503020204020204" pitchFamily="34" charset="-122"/>
                          </a:rPr>
                          <m:t>𝑑</m:t>
                        </m:r>
                      </m:sup>
                    </m:sSup>
                    <m:r>
                      <a:rPr lang="en-US" altLang="zh-CN" sz="1800" b="0" i="1" smtClean="0">
                        <a:effectLst/>
                        <a:latin typeface="Cambria Math" panose="02040503050406030204" pitchFamily="18" charset="0"/>
                        <a:ea typeface="Microsoft YaHei" panose="020B0503020204020204" pitchFamily="34" charset="-122"/>
                      </a:rPr>
                      <m:t>)</m:t>
                    </m:r>
                  </m:oMath>
                </a14:m>
                <a:r>
                  <a:rPr lang="en"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其 </a:t>
                </a:r>
                <a:r>
                  <a:rPr lang="en" altLang="zh-CN" sz="1800" dirty="0">
                    <a:effectLst/>
                    <a:latin typeface="Microsoft YaHei" panose="020B0503020204020204" pitchFamily="34" charset="-122"/>
                    <a:ea typeface="Microsoft YaHei" panose="020B0503020204020204" pitchFamily="34" charset="-122"/>
                  </a:rPr>
                  <a:t>Barron </a:t>
                </a:r>
                <a:r>
                  <a:rPr lang="zh-CN" altLang="en-US" sz="1800" dirty="0">
                    <a:effectLst/>
                    <a:latin typeface="Microsoft YaHei" panose="020B0503020204020204" pitchFamily="34" charset="-122"/>
                    <a:ea typeface="Microsoft YaHei" panose="020B0503020204020204" pitchFamily="34" charset="-122"/>
                  </a:rPr>
                  <a:t>表示为 </a:t>
                </a:r>
                <a:r>
                  <a:rPr lang="en" altLang="zh-CN" sz="1800" dirty="0">
                    <a:effectLst/>
                    <a:latin typeface="Microsoft YaHei" panose="020B0503020204020204" pitchFamily="34" charset="-122"/>
                    <a:ea typeface="Microsoft YaHei" panose="020B0503020204020204" pitchFamily="34" charset="-122"/>
                  </a:rPr>
                  <a:t> </a:t>
                </a:r>
                <a:endParaRPr lang="en" altLang="zh-CN" dirty="0">
                  <a:effectLst/>
                  <a:latin typeface="Microsoft YaHei" panose="020B0503020204020204" pitchFamily="34" charset="-122"/>
                  <a:ea typeface="Microsoft YaHei" panose="020B0503020204020204" pitchFamily="34" charset="-122"/>
                </a:endParaRPr>
              </a:p>
            </p:txBody>
          </p:sp>
        </mc:Choice>
        <mc:Fallback xmlns="">
          <p:sp>
            <p:nvSpPr>
              <p:cNvPr id="2" name="文本框 1">
                <a:extLst>
                  <a:ext uri="{FF2B5EF4-FFF2-40B4-BE49-F238E27FC236}">
                    <a16:creationId xmlns:a16="http://schemas.microsoft.com/office/drawing/2014/main" id="{02C3DE04-5D0B-51FA-1C74-6499166BD68A}"/>
                  </a:ext>
                </a:extLst>
              </p:cNvPr>
              <p:cNvSpPr txBox="1">
                <a:spLocks noRot="1" noChangeAspect="1" noMove="1" noResize="1" noEditPoints="1" noAdjustHandles="1" noChangeArrowheads="1" noChangeShapeType="1" noTextEdit="1"/>
              </p:cNvSpPr>
              <p:nvPr/>
            </p:nvSpPr>
            <p:spPr>
              <a:xfrm>
                <a:off x="530087" y="2305878"/>
                <a:ext cx="4781052" cy="406971"/>
              </a:xfrm>
              <a:prstGeom prst="rect">
                <a:avLst/>
              </a:prstGeom>
              <a:blipFill>
                <a:blip r:embed="rId2"/>
                <a:stretch>
                  <a:fillRect l="-1058" b="-2424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3D89A43-D4F8-BB0C-0EE2-B017D65DCCA0}"/>
              </a:ext>
            </a:extLst>
          </p:cNvPr>
          <p:cNvPicPr>
            <a:picLocks noChangeAspect="1"/>
          </p:cNvPicPr>
          <p:nvPr/>
        </p:nvPicPr>
        <p:blipFill>
          <a:blip r:embed="rId3"/>
          <a:stretch>
            <a:fillRect/>
          </a:stretch>
        </p:blipFill>
        <p:spPr>
          <a:xfrm>
            <a:off x="3066264" y="2837407"/>
            <a:ext cx="3586684" cy="729495"/>
          </a:xfrm>
          <a:prstGeom prst="rect">
            <a:avLst/>
          </a:prstGeom>
        </p:spPr>
      </p:pic>
      <p:pic>
        <p:nvPicPr>
          <p:cNvPr id="4" name="图片 3">
            <a:extLst>
              <a:ext uri="{FF2B5EF4-FFF2-40B4-BE49-F238E27FC236}">
                <a16:creationId xmlns:a16="http://schemas.microsoft.com/office/drawing/2014/main" id="{AA287D26-D7A8-7EA8-64C8-B4B1DCF4B48F}"/>
              </a:ext>
            </a:extLst>
          </p:cNvPr>
          <p:cNvPicPr>
            <a:picLocks noChangeAspect="1"/>
          </p:cNvPicPr>
          <p:nvPr/>
        </p:nvPicPr>
        <p:blipFill>
          <a:blip r:embed="rId4"/>
          <a:stretch>
            <a:fillRect/>
          </a:stretch>
        </p:blipFill>
        <p:spPr>
          <a:xfrm>
            <a:off x="452657" y="3843988"/>
            <a:ext cx="9550993" cy="1487944"/>
          </a:xfrm>
          <a:prstGeom prst="rect">
            <a:avLst/>
          </a:prstGeom>
        </p:spPr>
      </p:pic>
      <p:pic>
        <p:nvPicPr>
          <p:cNvPr id="6" name="图片 5">
            <a:extLst>
              <a:ext uri="{FF2B5EF4-FFF2-40B4-BE49-F238E27FC236}">
                <a16:creationId xmlns:a16="http://schemas.microsoft.com/office/drawing/2014/main" id="{2787E2F8-A1C6-DE5D-BED4-58F571282181}"/>
              </a:ext>
            </a:extLst>
          </p:cNvPr>
          <p:cNvPicPr>
            <a:picLocks noChangeAspect="1"/>
          </p:cNvPicPr>
          <p:nvPr/>
        </p:nvPicPr>
        <p:blipFill>
          <a:blip r:embed="rId5"/>
          <a:stretch>
            <a:fillRect/>
          </a:stretch>
        </p:blipFill>
        <p:spPr>
          <a:xfrm>
            <a:off x="530087" y="5527070"/>
            <a:ext cx="11426692" cy="898387"/>
          </a:xfrm>
          <a:prstGeom prst="rect">
            <a:avLst/>
          </a:prstGeom>
        </p:spPr>
      </p:pic>
      <p:sp>
        <p:nvSpPr>
          <p:cNvPr id="8" name="文本框 7">
            <a:extLst>
              <a:ext uri="{FF2B5EF4-FFF2-40B4-BE49-F238E27FC236}">
                <a16:creationId xmlns:a16="http://schemas.microsoft.com/office/drawing/2014/main" id="{7825099C-380B-B566-D5D9-39FB8CCD61E7}"/>
              </a:ext>
            </a:extLst>
          </p:cNvPr>
          <p:cNvSpPr txBox="1"/>
          <p:nvPr/>
        </p:nvSpPr>
        <p:spPr>
          <a:xfrm>
            <a:off x="452658" y="1330067"/>
            <a:ext cx="8717386" cy="406971"/>
          </a:xfrm>
          <a:prstGeom prst="rect">
            <a:avLst/>
          </a:prstGeom>
          <a:noFill/>
        </p:spPr>
        <p:txBody>
          <a:bodyPr wrap="none" rtlCol="0">
            <a:spAutoFit/>
          </a:bodyPr>
          <a:lstStyle/>
          <a:p>
            <a:pPr>
              <a:lnSpc>
                <a:spcPct val="125000"/>
              </a:lnSpc>
            </a:pPr>
            <a:r>
              <a:rPr lang="zh-CN" altLang="en-US" sz="1800" dirty="0">
                <a:effectLst/>
                <a:latin typeface="Microsoft YaHei" panose="020B0503020204020204" pitchFamily="34" charset="-122"/>
                <a:ea typeface="Microsoft YaHei" panose="020B0503020204020204" pitchFamily="34" charset="-122"/>
              </a:rPr>
              <a:t>定理 </a:t>
            </a:r>
            <a:r>
              <a:rPr lang="en-US" altLang="zh-CN" sz="1800" dirty="0">
                <a:effectLst/>
                <a:latin typeface="Microsoft YaHei" panose="020B0503020204020204" pitchFamily="34" charset="-122"/>
                <a:ea typeface="Microsoft YaHei" panose="020B0503020204020204" pitchFamily="34" charset="-122"/>
              </a:rPr>
              <a:t>1</a:t>
            </a:r>
            <a:r>
              <a:rPr lang="zh-CN" altLang="en-US" sz="1800" dirty="0">
                <a:effectLst/>
                <a:latin typeface="Microsoft YaHei" panose="020B0503020204020204" pitchFamily="34" charset="-122"/>
                <a:ea typeface="Microsoft YaHei" panose="020B0503020204020204" pitchFamily="34" charset="-122"/>
              </a:rPr>
              <a:t>的证明巧妙地利用了 </a:t>
            </a:r>
            <a:r>
              <a:rPr lang="en" altLang="zh-CN" sz="1800" dirty="0">
                <a:effectLst/>
                <a:latin typeface="Microsoft YaHei" panose="020B0503020204020204" pitchFamily="34" charset="-122"/>
                <a:ea typeface="Microsoft YaHei" panose="020B0503020204020204" pitchFamily="34" charset="-122"/>
              </a:rPr>
              <a:t>Barron </a:t>
            </a:r>
            <a:r>
              <a:rPr lang="zh-CN" altLang="en-US" sz="1800" dirty="0">
                <a:effectLst/>
                <a:latin typeface="Microsoft YaHei" panose="020B0503020204020204" pitchFamily="34" charset="-122"/>
                <a:ea typeface="Microsoft YaHei" panose="020B0503020204020204" pitchFamily="34" charset="-122"/>
              </a:rPr>
              <a:t>空间函数的积分表示和</a:t>
            </a:r>
            <a:r>
              <a:rPr lang="zh-CN" altLang="en-US" sz="1800" b="1" dirty="0">
                <a:solidFill>
                  <a:srgbClr val="FF0000"/>
                </a:solidFill>
                <a:effectLst/>
                <a:latin typeface="Microsoft YaHei" panose="020B0503020204020204" pitchFamily="34" charset="-122"/>
                <a:ea typeface="Microsoft YaHei" panose="020B0503020204020204" pitchFamily="34" charset="-122"/>
              </a:rPr>
              <a:t>蒙特卡洛</a:t>
            </a:r>
            <a:r>
              <a:rPr lang="zh-CN" altLang="en-US" sz="1800" dirty="0">
                <a:effectLst/>
                <a:latin typeface="Microsoft YaHei" panose="020B0503020204020204" pitchFamily="34" charset="-122"/>
                <a:ea typeface="Microsoft YaHei" panose="020B0503020204020204" pitchFamily="34" charset="-122"/>
              </a:rPr>
              <a:t>随机抽样的思想 </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6668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en-US" sz="3600" dirty="0">
                <a:latin typeface="+mj-ea"/>
              </a:rPr>
              <a:t>Barron </a:t>
            </a:r>
            <a:r>
              <a:rPr lang="zh-CN" altLang="en-US" sz="3600" dirty="0">
                <a:latin typeface="+mj-ea"/>
              </a:rPr>
              <a:t>空间的泛化理论 </a:t>
            </a:r>
            <a:endParaRPr lang="en-US" sz="3600" dirty="0">
              <a:latin typeface="+mj-ea"/>
            </a:endParaRPr>
          </a:p>
        </p:txBody>
      </p:sp>
      <p:sp>
        <p:nvSpPr>
          <p:cNvPr id="2" name="文本框 1">
            <a:extLst>
              <a:ext uri="{FF2B5EF4-FFF2-40B4-BE49-F238E27FC236}">
                <a16:creationId xmlns:a16="http://schemas.microsoft.com/office/drawing/2014/main" id="{02C3DE04-5D0B-51FA-1C74-6499166BD68A}"/>
              </a:ext>
            </a:extLst>
          </p:cNvPr>
          <p:cNvSpPr txBox="1"/>
          <p:nvPr/>
        </p:nvSpPr>
        <p:spPr>
          <a:xfrm>
            <a:off x="530087" y="1285461"/>
            <a:ext cx="1588897" cy="406971"/>
          </a:xfrm>
          <a:prstGeom prst="rect">
            <a:avLst/>
          </a:prstGeom>
          <a:noFill/>
        </p:spPr>
        <p:txBody>
          <a:bodyPr wrap="none" rtlCol="0">
            <a:spAutoFit/>
          </a:bodyPr>
          <a:lstStyle/>
          <a:p>
            <a:pPr>
              <a:lnSpc>
                <a:spcPct val="125000"/>
              </a:lnSpc>
            </a:pPr>
            <a:r>
              <a:rPr lang="en" altLang="zh-CN" sz="1800" dirty="0">
                <a:effectLst/>
                <a:latin typeface="Microsoft YaHei" panose="020B0503020204020204" pitchFamily="34" charset="-122"/>
                <a:ea typeface="Microsoft YaHei" panose="020B0503020204020204" pitchFamily="34" charset="-122"/>
              </a:rPr>
              <a:t>E et al. 2019 </a:t>
            </a:r>
            <a:endParaRPr lang="en" altLang="zh-CN" dirty="0">
              <a:effectLst/>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D9092187-E5AA-1CC5-8668-5BFC8A1F968F}"/>
              </a:ext>
            </a:extLst>
          </p:cNvPr>
          <p:cNvPicPr>
            <a:picLocks noChangeAspect="1"/>
          </p:cNvPicPr>
          <p:nvPr/>
        </p:nvPicPr>
        <p:blipFill>
          <a:blip r:embed="rId2"/>
          <a:stretch>
            <a:fillRect/>
          </a:stretch>
        </p:blipFill>
        <p:spPr>
          <a:xfrm>
            <a:off x="737751" y="1872079"/>
            <a:ext cx="10573659" cy="2289142"/>
          </a:xfrm>
          <a:prstGeom prst="rect">
            <a:avLst/>
          </a:prstGeom>
        </p:spPr>
      </p:pic>
      <p:pic>
        <p:nvPicPr>
          <p:cNvPr id="4" name="图片 3">
            <a:extLst>
              <a:ext uri="{FF2B5EF4-FFF2-40B4-BE49-F238E27FC236}">
                <a16:creationId xmlns:a16="http://schemas.microsoft.com/office/drawing/2014/main" id="{FF925455-312D-852C-2586-01159E3040F8}"/>
              </a:ext>
            </a:extLst>
          </p:cNvPr>
          <p:cNvPicPr>
            <a:picLocks noChangeAspect="1"/>
          </p:cNvPicPr>
          <p:nvPr/>
        </p:nvPicPr>
        <p:blipFill>
          <a:blip r:embed="rId3"/>
          <a:stretch>
            <a:fillRect/>
          </a:stretch>
        </p:blipFill>
        <p:spPr>
          <a:xfrm>
            <a:off x="870273" y="4315859"/>
            <a:ext cx="9703904" cy="1684833"/>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54E91E2-705C-B1B9-1636-8FA725C00DBA}"/>
                  </a:ext>
                </a:extLst>
              </p:cNvPr>
              <p:cNvSpPr txBox="1"/>
              <p:nvPr/>
            </p:nvSpPr>
            <p:spPr>
              <a:xfrm>
                <a:off x="530086" y="6057895"/>
                <a:ext cx="10573659" cy="757708"/>
              </a:xfrm>
              <a:prstGeom prst="rect">
                <a:avLst/>
              </a:prstGeom>
              <a:noFill/>
            </p:spPr>
            <p:txBody>
              <a:bodyPr wrap="square" rtlCol="0">
                <a:spAutoFit/>
              </a:bodyPr>
              <a:lstStyle/>
              <a:p>
                <a:r>
                  <a:rPr lang="zh-CN" altLang="en" sz="1800" b="1" dirty="0">
                    <a:effectLst/>
                    <a:latin typeface="Microsoft YaHei" panose="020B0503020204020204" pitchFamily="34" charset="-122"/>
                    <a:ea typeface="Microsoft YaHei" panose="020B0503020204020204" pitchFamily="34" charset="-122"/>
                  </a:rPr>
                  <a:t>忽略</a:t>
                </a:r>
                <a:r>
                  <a:rPr lang="zh-CN" altLang="en-US" sz="1800" b="1" dirty="0">
                    <a:effectLst/>
                    <a:latin typeface="Microsoft YaHei" panose="020B0503020204020204" pitchFamily="34" charset="-122"/>
                    <a:ea typeface="Microsoft YaHei" panose="020B0503020204020204" pitchFamily="34" charset="-122"/>
                  </a:rPr>
                  <a:t>对数项，</a:t>
                </a:r>
                <a:r>
                  <a:rPr lang="en" altLang="zh-CN" sz="1800" b="1" dirty="0">
                    <a:effectLst/>
                    <a:latin typeface="Microsoft YaHei" panose="020B0503020204020204" pitchFamily="34" charset="-122"/>
                    <a:ea typeface="Microsoft YaHei" panose="020B0503020204020204" pitchFamily="34" charset="-122"/>
                  </a:rPr>
                  <a:t>ERM </a:t>
                </a:r>
                <a:r>
                  <a:rPr lang="zh-CN" altLang="en-US" sz="1800" b="1" dirty="0">
                    <a:effectLst/>
                    <a:latin typeface="Microsoft YaHei" panose="020B0503020204020204" pitchFamily="34" charset="-122"/>
                    <a:ea typeface="Microsoft YaHei" panose="020B0503020204020204" pitchFamily="34" charset="-122"/>
                  </a:rPr>
                  <a:t>所得的两层神经网络能以 </a:t>
                </a:r>
                <a14:m>
                  <m:oMath xmlns:m="http://schemas.openxmlformats.org/officeDocument/2006/math">
                    <m:r>
                      <a:rPr lang="en-US" altLang="zh-CN" sz="1800" b="1" i="1" smtClean="0">
                        <a:effectLst/>
                        <a:latin typeface="Cambria Math" panose="02040503050406030204" pitchFamily="18" charset="0"/>
                        <a:ea typeface="Microsoft YaHei" panose="020B0503020204020204" pitchFamily="34" charset="-122"/>
                      </a:rPr>
                      <m:t>𝑶</m:t>
                    </m:r>
                    <m:r>
                      <a:rPr lang="en-US" altLang="zh-CN" sz="1800" b="1" i="1" smtClean="0">
                        <a:effectLst/>
                        <a:latin typeface="Cambria Math" panose="02040503050406030204" pitchFamily="18" charset="0"/>
                        <a:ea typeface="Microsoft YaHei" panose="020B0503020204020204" pitchFamily="34" charset="-122"/>
                      </a:rPr>
                      <m:t>(</m:t>
                    </m:r>
                    <m:sSup>
                      <m:sSupPr>
                        <m:ctrlPr>
                          <a:rPr lang="en-US" altLang="zh-CN" sz="1800" b="1" i="1" smtClean="0">
                            <a:effectLst/>
                            <a:latin typeface="Cambria Math" panose="02040503050406030204" pitchFamily="18" charset="0"/>
                            <a:ea typeface="Microsoft YaHei" panose="020B0503020204020204" pitchFamily="34" charset="-122"/>
                          </a:rPr>
                        </m:ctrlPr>
                      </m:sSupPr>
                      <m:e>
                        <m:r>
                          <a:rPr lang="en-US" altLang="zh-CN" sz="1800" b="1" i="1" smtClean="0">
                            <a:effectLst/>
                            <a:latin typeface="Cambria Math" panose="02040503050406030204" pitchFamily="18" charset="0"/>
                            <a:ea typeface="Microsoft YaHei" panose="020B0503020204020204" pitchFamily="34" charset="-122"/>
                          </a:rPr>
                          <m:t>𝒏</m:t>
                        </m:r>
                      </m:e>
                      <m:sup>
                        <m:r>
                          <a:rPr lang="en-US" altLang="zh-CN" sz="1800" b="1" i="1" smtClean="0">
                            <a:effectLst/>
                            <a:latin typeface="Cambria Math" panose="02040503050406030204" pitchFamily="18" charset="0"/>
                            <a:ea typeface="Microsoft YaHei" panose="020B0503020204020204" pitchFamily="34" charset="-122"/>
                          </a:rPr>
                          <m:t>−</m:t>
                        </m:r>
                        <m:f>
                          <m:fPr>
                            <m:ctrlPr>
                              <a:rPr lang="en-US" altLang="zh-CN" sz="1800" b="1" i="1" smtClean="0">
                                <a:effectLst/>
                                <a:latin typeface="Cambria Math" panose="02040503050406030204" pitchFamily="18" charset="0"/>
                                <a:ea typeface="Microsoft YaHei" panose="020B0503020204020204" pitchFamily="34" charset="-122"/>
                              </a:rPr>
                            </m:ctrlPr>
                          </m:fPr>
                          <m:num>
                            <m:r>
                              <a:rPr lang="en-US" altLang="zh-CN" sz="1800" b="1" i="1" smtClean="0">
                                <a:effectLst/>
                                <a:latin typeface="Cambria Math" panose="02040503050406030204" pitchFamily="18" charset="0"/>
                                <a:ea typeface="Microsoft YaHei" panose="020B0503020204020204" pitchFamily="34" charset="-122"/>
                              </a:rPr>
                              <m:t>𝟏</m:t>
                            </m:r>
                          </m:num>
                          <m:den>
                            <m:r>
                              <a:rPr lang="en-US" altLang="zh-CN" sz="1800" b="1" i="1" smtClean="0">
                                <a:effectLst/>
                                <a:latin typeface="Cambria Math" panose="02040503050406030204" pitchFamily="18" charset="0"/>
                                <a:ea typeface="Microsoft YaHei" panose="020B0503020204020204" pitchFamily="34" charset="-122"/>
                              </a:rPr>
                              <m:t>𝟐</m:t>
                            </m:r>
                          </m:den>
                        </m:f>
                      </m:sup>
                    </m:sSup>
                    <m:r>
                      <a:rPr lang="en-US" altLang="zh-CN" sz="1800" b="1" i="1" smtClean="0">
                        <a:effectLst/>
                        <a:latin typeface="Cambria Math" panose="02040503050406030204" pitchFamily="18" charset="0"/>
                        <a:ea typeface="Microsoft YaHei" panose="020B0503020204020204" pitchFamily="34" charset="-122"/>
                      </a:rPr>
                      <m:t>)</m:t>
                    </m:r>
                  </m:oMath>
                </a14:m>
                <a:r>
                  <a:rPr lang="en" altLang="zh-CN" sz="1800" b="1" dirty="0">
                    <a:effectLst/>
                    <a:latin typeface="Microsoft YaHei" panose="020B0503020204020204" pitchFamily="34" charset="-122"/>
                    <a:ea typeface="Microsoft YaHei" panose="020B0503020204020204" pitchFamily="34" charset="-122"/>
                  </a:rPr>
                  <a:t>  </a:t>
                </a:r>
                <a:r>
                  <a:rPr lang="zh-CN" altLang="en-US" sz="1800" b="1" dirty="0">
                    <a:effectLst/>
                    <a:latin typeface="Microsoft YaHei" panose="020B0503020204020204" pitchFamily="34" charset="-122"/>
                    <a:ea typeface="Microsoft YaHei" panose="020B0503020204020204" pitchFamily="34" charset="-122"/>
                  </a:rPr>
                  <a:t>的速度学习 </a:t>
                </a:r>
                <a:r>
                  <a:rPr lang="en" altLang="zh-CN" sz="1800" b="1" dirty="0">
                    <a:effectLst/>
                    <a:latin typeface="Microsoft YaHei" panose="020B0503020204020204" pitchFamily="34" charset="-122"/>
                    <a:ea typeface="Microsoft YaHei" panose="020B0503020204020204" pitchFamily="34" charset="-122"/>
                  </a:rPr>
                  <a:t>Barron </a:t>
                </a:r>
                <a:r>
                  <a:rPr lang="zh-CN" altLang="en-US" sz="1800" b="1" dirty="0">
                    <a:effectLst/>
                    <a:latin typeface="Microsoft YaHei" panose="020B0503020204020204" pitchFamily="34" charset="-122"/>
                    <a:ea typeface="Microsoft YaHei" panose="020B0503020204020204" pitchFamily="34" charset="-122"/>
                  </a:rPr>
                  <a:t>空间中的目标函数</a:t>
                </a:r>
                <a:r>
                  <a:rPr lang="en-US" altLang="zh-CN" sz="1800" b="1" dirty="0">
                    <a:effectLst/>
                    <a:latin typeface="Microsoft YaHei" panose="020B0503020204020204" pitchFamily="34" charset="-122"/>
                    <a:ea typeface="Microsoft YaHei" panose="020B0503020204020204" pitchFamily="34" charset="-122"/>
                  </a:rPr>
                  <a:t>, </a:t>
                </a:r>
                <a:r>
                  <a:rPr lang="zh-CN" altLang="en-US" sz="1800" b="1" dirty="0">
                    <a:effectLst/>
                    <a:latin typeface="Microsoft YaHei" panose="020B0503020204020204" pitchFamily="34" charset="-122"/>
                    <a:ea typeface="Microsoft YaHei" panose="020B0503020204020204" pitchFamily="34" charset="-122"/>
                  </a:rPr>
                  <a:t>与维数 </a:t>
                </a:r>
                <a:r>
                  <a:rPr lang="en" altLang="zh-CN" sz="1800" b="1" dirty="0">
                    <a:effectLst/>
                    <a:latin typeface="Microsoft YaHei" panose="020B0503020204020204" pitchFamily="34" charset="-122"/>
                    <a:ea typeface="Microsoft YaHei" panose="020B0503020204020204" pitchFamily="34" charset="-122"/>
                  </a:rPr>
                  <a:t>d </a:t>
                </a:r>
                <a:r>
                  <a:rPr lang="zh-CN" altLang="en-US" sz="1800" b="1" dirty="0">
                    <a:effectLst/>
                    <a:latin typeface="Microsoft YaHei" panose="020B0503020204020204" pitchFamily="34" charset="-122"/>
                    <a:ea typeface="Microsoft YaHei" panose="020B0503020204020204" pitchFamily="34" charset="-122"/>
                  </a:rPr>
                  <a:t>无关</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克服维数灾难！</a:t>
                </a:r>
                <a:endParaRPr lang="zh-CN" altLang="en-US" b="1" dirty="0">
                  <a:effectLst/>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054E91E2-705C-B1B9-1636-8FA725C00DBA}"/>
                  </a:ext>
                </a:extLst>
              </p:cNvPr>
              <p:cNvSpPr txBox="1">
                <a:spLocks noRot="1" noChangeAspect="1" noMove="1" noResize="1" noEditPoints="1" noAdjustHandles="1" noChangeArrowheads="1" noChangeShapeType="1" noTextEdit="1"/>
              </p:cNvSpPr>
              <p:nvPr/>
            </p:nvSpPr>
            <p:spPr>
              <a:xfrm>
                <a:off x="530086" y="6057895"/>
                <a:ext cx="10573659" cy="757708"/>
              </a:xfrm>
              <a:prstGeom prst="rect">
                <a:avLst/>
              </a:prstGeom>
              <a:blipFill>
                <a:blip r:embed="rId4"/>
                <a:stretch>
                  <a:fillRect l="-480" r="-480" b="-1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3810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BD1509-60FF-3F48-B063-2ADDF9FBD7C3}"/>
              </a:ext>
            </a:extLst>
          </p:cNvPr>
          <p:cNvSpPr>
            <a:spLocks noGrp="1"/>
          </p:cNvSpPr>
          <p:nvPr>
            <p:ph type="title"/>
          </p:nvPr>
        </p:nvSpPr>
        <p:spPr>
          <a:xfrm>
            <a:off x="452658" y="240971"/>
            <a:ext cx="10858752" cy="634053"/>
          </a:xfrm>
        </p:spPr>
        <p:txBody>
          <a:bodyPr>
            <a:noAutofit/>
          </a:bodyPr>
          <a:lstStyle/>
          <a:p>
            <a:r>
              <a:rPr lang="en-US" sz="3600" dirty="0">
                <a:latin typeface="+mj-ea"/>
              </a:rPr>
              <a:t>总结</a:t>
            </a:r>
            <a:r>
              <a:rPr lang="zh-CN" altLang="en-US" sz="3600" dirty="0">
                <a:latin typeface="+mj-ea"/>
              </a:rPr>
              <a:t>：</a:t>
            </a:r>
            <a:r>
              <a:rPr lang="en-US" sz="3600" dirty="0">
                <a:latin typeface="+mj-ea"/>
              </a:rPr>
              <a:t>维数灾难</a:t>
            </a:r>
          </a:p>
        </p:txBody>
      </p:sp>
      <p:sp>
        <p:nvSpPr>
          <p:cNvPr id="2" name="文本框 1">
            <a:extLst>
              <a:ext uri="{FF2B5EF4-FFF2-40B4-BE49-F238E27FC236}">
                <a16:creationId xmlns:a16="http://schemas.microsoft.com/office/drawing/2014/main" id="{8794B343-7C82-83B0-5513-B01A7B9AF27A}"/>
              </a:ext>
            </a:extLst>
          </p:cNvPr>
          <p:cNvSpPr txBox="1"/>
          <p:nvPr/>
        </p:nvSpPr>
        <p:spPr>
          <a:xfrm>
            <a:off x="313911" y="866376"/>
            <a:ext cx="11383618" cy="3782895"/>
          </a:xfrm>
          <a:prstGeom prst="rect">
            <a:avLst/>
          </a:prstGeom>
          <a:noFill/>
        </p:spPr>
        <p:txBody>
          <a:bodyPr wrap="square" rtlCol="0">
            <a:spAutoFit/>
          </a:bodyPr>
          <a:lstStyle/>
          <a:p>
            <a:pPr>
              <a:lnSpc>
                <a:spcPct val="150000"/>
              </a:lnSpc>
            </a:pPr>
            <a:r>
              <a:rPr lang="en-US" altLang="zh-CN" sz="1800" b="1" dirty="0">
                <a:effectLst/>
                <a:latin typeface="Microsoft YaHei" panose="020B0503020204020204" pitchFamily="34" charset="-122"/>
                <a:ea typeface="Microsoft YaHei" panose="020B0503020204020204" pitchFamily="34" charset="-122"/>
              </a:rPr>
              <a:t>1.</a:t>
            </a:r>
            <a:r>
              <a:rPr lang="zh-CN" altLang="en-US" sz="1800" b="1" dirty="0">
                <a:effectLst/>
                <a:latin typeface="Microsoft YaHei" panose="020B0503020204020204" pitchFamily="34" charset="-122"/>
                <a:ea typeface="Microsoft YaHei" panose="020B0503020204020204" pitchFamily="34" charset="-122"/>
              </a:rPr>
              <a:t> 高维空间中有一些反直觉的特性：</a:t>
            </a:r>
            <a:endParaRPr lang="en-US" altLang="zh-CN" sz="1800" b="1" dirty="0">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dirty="0">
                <a:latin typeface="Microsoft YaHei" panose="020B0503020204020204" pitchFamily="34" charset="-122"/>
                <a:ea typeface="Microsoft YaHei" panose="020B0503020204020204" pitchFamily="34" charset="-122"/>
              </a:rPr>
              <a:t>稀疏性、</a:t>
            </a:r>
            <a:r>
              <a:rPr lang="zh-CN" altLang="en-US" sz="1800" dirty="0">
                <a:effectLst/>
                <a:latin typeface="Microsoft YaHei" panose="020B0503020204020204" pitchFamily="34" charset="-122"/>
                <a:ea typeface="Microsoft YaHei" panose="020B0503020204020204" pitchFamily="34" charset="-122"/>
              </a:rPr>
              <a:t>体积集中在表面</a:t>
            </a:r>
            <a:r>
              <a:rPr lang="zh-CN" altLang="en-US" dirty="0">
                <a:latin typeface="Microsoft YaHei" panose="020B0503020204020204" pitchFamily="34" charset="-122"/>
                <a:ea typeface="Microsoft YaHei" panose="020B0503020204020204" pitchFamily="34" charset="-122"/>
              </a:rPr>
              <a:t>、距离的集中性和正交性、高斯环带定理，随机投影引理</a:t>
            </a:r>
            <a:r>
              <a:rPr lang="en-US" altLang="zh-CN" dirty="0">
                <a:latin typeface="Microsoft YaHei" panose="020B0503020204020204" pitchFamily="34" charset="-122"/>
                <a:ea typeface="Microsoft YaHei" panose="020B0503020204020204" pitchFamily="34" charset="-122"/>
              </a:rPr>
              <a:t>……</a:t>
            </a:r>
          </a:p>
          <a:p>
            <a:pPr marL="285750" indent="-285750">
              <a:lnSpc>
                <a:spcPct val="150000"/>
              </a:lnSpc>
              <a:buFont typeface="Wingdings" pitchFamily="2" charset="2"/>
              <a:buChar char="Ø"/>
            </a:pPr>
            <a:endParaRPr lang="en-US" altLang="zh-CN" dirty="0">
              <a:latin typeface="Microsoft YaHei" panose="020B0503020204020204" pitchFamily="34" charset="-122"/>
              <a:ea typeface="Microsoft YaHei" panose="020B0503020204020204" pitchFamily="34" charset="-122"/>
            </a:endParaRPr>
          </a:p>
          <a:p>
            <a:pPr>
              <a:lnSpc>
                <a:spcPct val="150000"/>
              </a:lnSpc>
            </a:pPr>
            <a:r>
              <a:rPr lang="en-US" altLang="zh-CN" b="1" dirty="0">
                <a:latin typeface="Microsoft YaHei" panose="020B0503020204020204" pitchFamily="34" charset="-122"/>
                <a:ea typeface="Microsoft YaHei" panose="020B0503020204020204" pitchFamily="34" charset="-122"/>
              </a:rPr>
              <a:t>2.</a:t>
            </a:r>
            <a:r>
              <a:rPr lang="zh-CN" altLang="en-US" b="1" dirty="0">
                <a:latin typeface="Microsoft YaHei" panose="020B0503020204020204" pitchFamily="34" charset="-122"/>
                <a:ea typeface="Microsoft YaHei" panose="020B0503020204020204" pitchFamily="34" charset="-122"/>
              </a:rPr>
              <a:t> 高维数值积分，偏微分方程，函数逼近均会遇到维数灾难：</a:t>
            </a:r>
            <a:endParaRPr lang="en-US" altLang="zh-CN"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dirty="0">
                <a:latin typeface="Microsoft YaHei" panose="020B0503020204020204" pitchFamily="34" charset="-122"/>
                <a:ea typeface="Microsoft YaHei" panose="020B0503020204020204" pitchFamily="34" charset="-122"/>
              </a:rPr>
              <a:t>为了保持精度，所需的样本量</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计算量随维数</a:t>
            </a:r>
            <a:r>
              <a:rPr lang="zh-CN" altLang="en-US" b="1" dirty="0">
                <a:solidFill>
                  <a:srgbClr val="FF0000"/>
                </a:solidFill>
                <a:latin typeface="Microsoft YaHei" panose="020B0503020204020204" pitchFamily="34" charset="-122"/>
                <a:ea typeface="Microsoft YaHei" panose="020B0503020204020204" pitchFamily="34" charset="-122"/>
              </a:rPr>
              <a:t>指数上升</a:t>
            </a:r>
            <a:endParaRPr lang="en-US" altLang="zh-CN" b="1" dirty="0">
              <a:solidFill>
                <a:srgbClr val="FF0000"/>
              </a:solidFill>
              <a:latin typeface="Microsoft YaHei" panose="020B0503020204020204" pitchFamily="34" charset="-122"/>
              <a:ea typeface="Microsoft YaHei" panose="020B0503020204020204" pitchFamily="34" charset="-122"/>
            </a:endParaRPr>
          </a:p>
          <a:p>
            <a:pPr>
              <a:lnSpc>
                <a:spcPct val="150000"/>
              </a:lnSpc>
            </a:pPr>
            <a:endParaRPr lang="en-US" altLang="zh-CN" dirty="0">
              <a:latin typeface="Microsoft YaHei" panose="020B0503020204020204" pitchFamily="34" charset="-122"/>
              <a:ea typeface="Microsoft YaHei" panose="020B0503020204020204" pitchFamily="34" charset="-122"/>
            </a:endParaRPr>
          </a:p>
          <a:p>
            <a:pPr>
              <a:lnSpc>
                <a:spcPct val="150000"/>
              </a:lnSpc>
            </a:pPr>
            <a:r>
              <a:rPr lang="en-US" altLang="zh-CN" sz="1800" b="1" dirty="0">
                <a:effectLst/>
                <a:latin typeface="Microsoft YaHei" panose="020B0503020204020204" pitchFamily="34" charset="-122"/>
                <a:ea typeface="Microsoft YaHei" panose="020B0503020204020204" pitchFamily="34" charset="-122"/>
              </a:rPr>
              <a:t>3.</a:t>
            </a:r>
            <a:r>
              <a:rPr lang="zh-CN" altLang="en-US" sz="1800" b="1" dirty="0">
                <a:effectLst/>
                <a:latin typeface="Microsoft YaHei" panose="020B0503020204020204" pitchFamily="34" charset="-122"/>
                <a:ea typeface="Microsoft YaHei" panose="020B0503020204020204" pitchFamily="34" charset="-122"/>
              </a:rPr>
              <a:t> 克服维数灾难的理解：</a:t>
            </a:r>
            <a:endParaRPr lang="en-US" altLang="zh-CN" sz="1800" b="1" dirty="0">
              <a:effectLst/>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高维数值积分：蒙特卡洛</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sz="1800" dirty="0">
                <a:effectLst/>
                <a:latin typeface="Microsoft YaHei" panose="020B0503020204020204" pitchFamily="34" charset="-122"/>
                <a:ea typeface="Microsoft YaHei" panose="020B0503020204020204" pitchFamily="34" charset="-122"/>
              </a:rPr>
              <a:t>函数逼近：对于 </a:t>
            </a:r>
            <a:r>
              <a:rPr lang="en" altLang="zh-CN" sz="1800" dirty="0">
                <a:effectLst/>
                <a:latin typeface="Microsoft YaHei" panose="020B0503020204020204" pitchFamily="34" charset="-122"/>
                <a:ea typeface="Microsoft YaHei" panose="020B0503020204020204" pitchFamily="34" charset="-122"/>
              </a:rPr>
              <a:t>Barron </a:t>
            </a:r>
            <a:r>
              <a:rPr lang="zh-CN" altLang="en-US" sz="1800" dirty="0">
                <a:effectLst/>
                <a:latin typeface="Microsoft YaHei" panose="020B0503020204020204" pitchFamily="34" charset="-122"/>
                <a:ea typeface="Microsoft YaHei" panose="020B0503020204020204" pitchFamily="34" charset="-122"/>
              </a:rPr>
              <a:t>空间的函数</a:t>
            </a:r>
            <a:r>
              <a:rPr lang="en-US" altLang="zh-CN" sz="1800" dirty="0">
                <a:effectLst/>
                <a:latin typeface="Microsoft YaHei" panose="020B0503020204020204" pitchFamily="34" charset="-122"/>
                <a:ea typeface="Microsoft YaHei" panose="020B0503020204020204" pitchFamily="34" charset="-122"/>
              </a:rPr>
              <a:t>, </a:t>
            </a:r>
            <a:r>
              <a:rPr lang="zh-CN" altLang="en-US" sz="1800" dirty="0">
                <a:effectLst/>
                <a:latin typeface="Microsoft YaHei" panose="020B0503020204020204" pitchFamily="34" charset="-122"/>
                <a:ea typeface="Microsoft YaHei" panose="020B0503020204020204" pitchFamily="34" charset="-122"/>
              </a:rPr>
              <a:t>单隐层神经网络能够以较少的样本实现良好的逼近和泛化</a:t>
            </a:r>
            <a:endParaRPr lang="en-US" altLang="zh-CN" sz="1800" dirty="0">
              <a:effectLst/>
              <a:latin typeface="Microsoft YaHei" panose="020B0503020204020204" pitchFamily="34" charset="-122"/>
              <a:ea typeface="Microsoft YaHei" panose="020B0503020204020204" pitchFamily="34" charset="-122"/>
            </a:endParaRPr>
          </a:p>
        </p:txBody>
      </p:sp>
      <p:graphicFrame>
        <p:nvGraphicFramePr>
          <p:cNvPr id="4" name="图示 3">
            <a:extLst>
              <a:ext uri="{FF2B5EF4-FFF2-40B4-BE49-F238E27FC236}">
                <a16:creationId xmlns:a16="http://schemas.microsoft.com/office/drawing/2014/main" id="{73EA17A6-D769-9E17-2095-9CE59762198E}"/>
              </a:ext>
            </a:extLst>
          </p:cNvPr>
          <p:cNvGraphicFramePr/>
          <p:nvPr>
            <p:extLst>
              <p:ext uri="{D42A27DB-BD31-4B8C-83A1-F6EECF244321}">
                <p14:modId xmlns:p14="http://schemas.microsoft.com/office/powerpoint/2010/main" val="782048589"/>
              </p:ext>
            </p:extLst>
          </p:nvPr>
        </p:nvGraphicFramePr>
        <p:xfrm>
          <a:off x="8428383" y="4649271"/>
          <a:ext cx="3562902" cy="2153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F32A82F7-48A3-B96A-211B-133C92DA36FC}"/>
              </a:ext>
            </a:extLst>
          </p:cNvPr>
          <p:cNvSpPr txBox="1"/>
          <p:nvPr/>
        </p:nvSpPr>
        <p:spPr>
          <a:xfrm>
            <a:off x="452658" y="5031073"/>
            <a:ext cx="6586331" cy="1099468"/>
          </a:xfrm>
          <a:prstGeom prst="rect">
            <a:avLst/>
          </a:prstGeom>
          <a:noFill/>
        </p:spPr>
        <p:txBody>
          <a:bodyPr wrap="square" rtlCol="0">
            <a:spAutoFit/>
          </a:bodyPr>
          <a:lstStyle/>
          <a:p>
            <a:pPr>
              <a:lnSpc>
                <a:spcPct val="125000"/>
              </a:lnSpc>
            </a:pPr>
            <a:r>
              <a:rPr lang="zh-CN" altLang="en-US" sz="1800" b="1" dirty="0">
                <a:solidFill>
                  <a:srgbClr val="FF0000"/>
                </a:solidFill>
                <a:effectLst/>
                <a:latin typeface="Microsoft YaHei" panose="020B0503020204020204" pitchFamily="34" charset="-122"/>
                <a:ea typeface="Microsoft YaHei" panose="020B0503020204020204" pitchFamily="34" charset="-122"/>
              </a:rPr>
              <a:t>启示</a:t>
            </a:r>
            <a:r>
              <a:rPr lang="en-US" altLang="zh-CN" sz="1800" b="1" dirty="0">
                <a:solidFill>
                  <a:srgbClr val="FF0000"/>
                </a:solidFill>
                <a:effectLst/>
                <a:latin typeface="Microsoft YaHei" panose="020B0503020204020204" pitchFamily="34" charset="-122"/>
                <a:ea typeface="Microsoft YaHei" panose="020B0503020204020204" pitchFamily="34" charset="-122"/>
              </a:rPr>
              <a:t>: </a:t>
            </a:r>
            <a:endParaRPr lang="en-US" altLang="zh-CN" b="1" dirty="0">
              <a:solidFill>
                <a:srgbClr val="FF0000"/>
              </a:solidFill>
              <a:latin typeface="Microsoft YaHei" panose="020B0503020204020204" pitchFamily="34" charset="-122"/>
              <a:ea typeface="Microsoft YaHei" panose="020B0503020204020204" pitchFamily="34" charset="-122"/>
            </a:endParaRPr>
          </a:p>
          <a:p>
            <a:pPr>
              <a:lnSpc>
                <a:spcPct val="125000"/>
              </a:lnSpc>
            </a:pPr>
            <a:r>
              <a:rPr lang="zh-CN" altLang="en-US" sz="1800" dirty="0">
                <a:effectLst/>
                <a:latin typeface="Microsoft YaHei" panose="020B0503020204020204" pitchFamily="34" charset="-122"/>
                <a:ea typeface="Microsoft YaHei" panose="020B0503020204020204" pitchFamily="34" charset="-122"/>
              </a:rPr>
              <a:t>找到更适合刻画真实世界数据的函数空间</a:t>
            </a:r>
            <a:r>
              <a:rPr lang="zh-CN" altLang="en-US" sz="1800" b="1" dirty="0">
                <a:solidFill>
                  <a:srgbClr val="FF0000"/>
                </a:solidFill>
                <a:effectLst/>
                <a:latin typeface="Microsoft YaHei" panose="020B0503020204020204" pitchFamily="34" charset="-122"/>
                <a:ea typeface="Microsoft YaHei" panose="020B0503020204020204" pitchFamily="34" charset="-122"/>
              </a:rPr>
              <a:t>（数据）</a:t>
            </a:r>
            <a:endParaRPr lang="en-US" altLang="zh-CN" sz="1800" b="1" dirty="0">
              <a:solidFill>
                <a:srgbClr val="FF0000"/>
              </a:solidFill>
              <a:effectLst/>
              <a:latin typeface="Microsoft YaHei" panose="020B0503020204020204" pitchFamily="34" charset="-122"/>
              <a:ea typeface="Microsoft YaHei" panose="020B0503020204020204" pitchFamily="34" charset="-122"/>
            </a:endParaRPr>
          </a:p>
          <a:p>
            <a:pPr>
              <a:lnSpc>
                <a:spcPct val="125000"/>
              </a:lnSpc>
            </a:pPr>
            <a:r>
              <a:rPr lang="zh-CN" altLang="en-US" sz="1800" dirty="0">
                <a:effectLst/>
                <a:latin typeface="Microsoft YaHei" panose="020B0503020204020204" pitchFamily="34" charset="-122"/>
                <a:ea typeface="Microsoft YaHei" panose="020B0503020204020204" pitchFamily="34" charset="-122"/>
              </a:rPr>
              <a:t>设计出能够有效逼近这些函数空间的神经网络架构</a:t>
            </a:r>
            <a:r>
              <a:rPr lang="zh-CN" altLang="en-US" sz="1800" b="1" dirty="0">
                <a:solidFill>
                  <a:srgbClr val="FF0000"/>
                </a:solidFill>
                <a:effectLst/>
                <a:latin typeface="Microsoft YaHei" panose="020B0503020204020204" pitchFamily="34" charset="-122"/>
                <a:ea typeface="Microsoft YaHei" panose="020B0503020204020204" pitchFamily="34" charset="-122"/>
              </a:rPr>
              <a:t>（模型）</a:t>
            </a:r>
            <a:r>
              <a:rPr lang="en-US" altLang="zh-CN" sz="1800" b="1" dirty="0">
                <a:solidFill>
                  <a:srgbClr val="FF0000"/>
                </a:solidFill>
                <a:effectLst/>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540354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1DD24A-6B1A-FC3E-5AA8-404553CBE40D}"/>
              </a:ext>
            </a:extLst>
          </p:cNvPr>
          <p:cNvSpPr txBox="1">
            <a:spLocks/>
          </p:cNvSpPr>
          <p:nvPr/>
        </p:nvSpPr>
        <p:spPr>
          <a:xfrm>
            <a:off x="452658" y="240971"/>
            <a:ext cx="10858752" cy="6340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t>习题</a:t>
            </a:r>
            <a:endParaRPr lang="en-US" sz="3600" b="1" dirty="0"/>
          </a:p>
        </p:txBody>
      </p:sp>
      <p:pic>
        <p:nvPicPr>
          <p:cNvPr id="2" name="图片 1">
            <a:extLst>
              <a:ext uri="{FF2B5EF4-FFF2-40B4-BE49-F238E27FC236}">
                <a16:creationId xmlns:a16="http://schemas.microsoft.com/office/drawing/2014/main" id="{5449C9C0-632E-CC6E-9C3E-A0FB20FC2599}"/>
              </a:ext>
            </a:extLst>
          </p:cNvPr>
          <p:cNvPicPr>
            <a:picLocks noChangeAspect="1"/>
          </p:cNvPicPr>
          <p:nvPr/>
        </p:nvPicPr>
        <p:blipFill>
          <a:blip r:embed="rId2"/>
          <a:stretch>
            <a:fillRect/>
          </a:stretch>
        </p:blipFill>
        <p:spPr>
          <a:xfrm>
            <a:off x="659295" y="1094179"/>
            <a:ext cx="10370207" cy="5098780"/>
          </a:xfrm>
          <a:prstGeom prst="rect">
            <a:avLst/>
          </a:prstGeom>
        </p:spPr>
      </p:pic>
    </p:spTree>
    <p:extLst>
      <p:ext uri="{BB962C8B-B14F-4D97-AF65-F5344CB8AC3E}">
        <p14:creationId xmlns:p14="http://schemas.microsoft.com/office/powerpoint/2010/main" val="3009599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3F69BB0-BF5B-1770-862E-A8AF450D7A33}"/>
              </a:ext>
            </a:extLst>
          </p:cNvPr>
          <p:cNvSpPr txBox="1">
            <a:spLocks/>
          </p:cNvSpPr>
          <p:nvPr/>
        </p:nvSpPr>
        <p:spPr>
          <a:xfrm>
            <a:off x="1007164" y="2834236"/>
            <a:ext cx="1057523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高维空间的特点</a:t>
            </a:r>
          </a:p>
        </p:txBody>
      </p:sp>
    </p:spTree>
    <p:extLst>
      <p:ext uri="{BB962C8B-B14F-4D97-AF65-F5344CB8AC3E}">
        <p14:creationId xmlns:p14="http://schemas.microsoft.com/office/powerpoint/2010/main" val="2120967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0F92AE6-F99F-3354-D20F-E91745ECFDA5}"/>
                  </a:ext>
                </a:extLst>
              </p:cNvPr>
              <p:cNvSpPr txBox="1"/>
              <p:nvPr/>
            </p:nvSpPr>
            <p:spPr>
              <a:xfrm>
                <a:off x="265042" y="977929"/>
                <a:ext cx="10721009" cy="2155205"/>
              </a:xfrm>
              <a:prstGeom prst="rect">
                <a:avLst/>
              </a:prstGeom>
              <a:noFill/>
            </p:spPr>
            <p:txBody>
              <a:bodyPr wrap="square" rtlCol="0">
                <a:spAutoFit/>
              </a:bodyPr>
              <a:lstStyle/>
              <a:p>
                <a:pPr marL="285750" indent="-285750">
                  <a:lnSpc>
                    <a:spcPct val="125000"/>
                  </a:lnSpc>
                  <a:buFont typeface="Wingdings" pitchFamily="2" charset="2"/>
                  <a:buChar char="Ø"/>
                </a:pPr>
                <a:r>
                  <a:rPr kumimoji="1" lang="en" altLang="zh-CN" dirty="0">
                    <a:ea typeface="Microsoft YaHei" panose="020B0503020204020204" pitchFamily="34" charset="-122"/>
                  </a:rPr>
                  <a:t>d </a:t>
                </a:r>
                <a:r>
                  <a:rPr kumimoji="1" lang="zh-CN" altLang="en-US" dirty="0">
                    <a:ea typeface="Microsoft YaHei" panose="020B0503020204020204" pitchFamily="34" charset="-122"/>
                  </a:rPr>
                  <a:t>维的单位超立方体 </a:t>
                </a:r>
                <a14:m>
                  <m:oMath xmlns:m="http://schemas.openxmlformats.org/officeDocument/2006/math">
                    <m:sSup>
                      <m:sSupPr>
                        <m:ctrlPr>
                          <a:rPr kumimoji="1" lang="en-US" altLang="zh-CN" b="0" i="1" smtClean="0">
                            <a:latin typeface="Cambria Math" panose="02040503050406030204" pitchFamily="18" charset="0"/>
                            <a:ea typeface="Microsoft YaHei" panose="020B0503020204020204" pitchFamily="34" charset="-122"/>
                          </a:rPr>
                        </m:ctrlPr>
                      </m:sSupPr>
                      <m:e>
                        <m:d>
                          <m:dPr>
                            <m:begChr m:val="["/>
                            <m:endChr m:val="]"/>
                            <m:ctrlPr>
                              <a:rPr kumimoji="1" lang="en-US" altLang="zh-CN" b="0" i="1" smtClean="0">
                                <a:latin typeface="Cambria Math" panose="02040503050406030204" pitchFamily="18" charset="0"/>
                                <a:ea typeface="Microsoft YaHei" panose="020B0503020204020204" pitchFamily="34" charset="-122"/>
                              </a:rPr>
                            </m:ctrlPr>
                          </m:dPr>
                          <m:e>
                            <m:r>
                              <a:rPr kumimoji="1" lang="en-US" altLang="zh-CN" b="0" i="1" smtClean="0">
                                <a:latin typeface="Cambria Math" panose="02040503050406030204" pitchFamily="18" charset="0"/>
                                <a:ea typeface="Microsoft YaHei" panose="020B0503020204020204" pitchFamily="34" charset="-122"/>
                              </a:rPr>
                              <m:t>0, 1</m:t>
                            </m:r>
                          </m:e>
                        </m:d>
                      </m:e>
                      <m:sup>
                        <m:r>
                          <a:rPr kumimoji="1" lang="en-US" altLang="zh-CN" b="0" i="1" smtClean="0">
                            <a:latin typeface="Cambria Math" panose="02040503050406030204" pitchFamily="18" charset="0"/>
                            <a:ea typeface="Microsoft YaHei" panose="020B0503020204020204" pitchFamily="34" charset="-122"/>
                          </a:rPr>
                          <m:t>𝑑</m:t>
                        </m:r>
                      </m:sup>
                    </m:sSup>
                  </m:oMath>
                </a14:m>
                <a:r>
                  <a:rPr kumimoji="1" lang="en" altLang="zh-CN" dirty="0">
                    <a:ea typeface="Microsoft YaHei" panose="020B0503020204020204" pitchFamily="34" charset="-122"/>
                  </a:rPr>
                  <a:t> </a:t>
                </a:r>
                <a:r>
                  <a:rPr kumimoji="1" lang="zh-CN" altLang="en-US" dirty="0">
                    <a:ea typeface="Microsoft YaHei" panose="020B0503020204020204" pitchFamily="34" charset="-122"/>
                  </a:rPr>
                  <a:t>内随机撒下 </a:t>
                </a:r>
                <a:r>
                  <a:rPr kumimoji="1" lang="en-US" altLang="zh-CN" dirty="0">
                    <a:ea typeface="Microsoft YaHei" panose="020B0503020204020204" pitchFamily="34" charset="-122"/>
                  </a:rPr>
                  <a:t>n</a:t>
                </a:r>
                <a:r>
                  <a:rPr kumimoji="1" lang="en" altLang="zh-CN" dirty="0">
                    <a:ea typeface="Microsoft YaHei" panose="020B0503020204020204" pitchFamily="34" charset="-122"/>
                  </a:rPr>
                  <a:t> </a:t>
                </a:r>
                <a:r>
                  <a:rPr kumimoji="1" lang="zh-CN" altLang="en-US" dirty="0">
                    <a:ea typeface="Microsoft YaHei" panose="020B0503020204020204" pitchFamily="34" charset="-122"/>
                  </a:rPr>
                  <a:t>个点</a:t>
                </a:r>
                <a:endParaRPr kumimoji="1" lang="en-US" altLang="zh-CN" dirty="0">
                  <a:ea typeface="Microsoft YaHei" panose="020B0503020204020204" pitchFamily="34" charset="-122"/>
                </a:endParaRPr>
              </a:p>
              <a:p>
                <a:pPr marL="285750" indent="-285750">
                  <a:lnSpc>
                    <a:spcPct val="125000"/>
                  </a:lnSpc>
                  <a:buFont typeface="Wingdings" pitchFamily="2" charset="2"/>
                  <a:buChar char="Ø"/>
                </a:pPr>
                <a:r>
                  <a:rPr kumimoji="1" lang="zh-CN" altLang="en-US" dirty="0">
                    <a:ea typeface="Microsoft YaHei" panose="020B0503020204020204" pitchFamily="34" charset="-122"/>
                  </a:rPr>
                  <a:t>将这个区间划分为 </a:t>
                </a:r>
                <a:r>
                  <a:rPr kumimoji="1" lang="en" altLang="zh-CN" dirty="0">
                    <a:ea typeface="Microsoft YaHei" panose="020B0503020204020204" pitchFamily="34" charset="-122"/>
                  </a:rPr>
                  <a:t>k </a:t>
                </a:r>
                <a:r>
                  <a:rPr kumimoji="1" lang="zh-CN" altLang="en-US" dirty="0">
                    <a:ea typeface="Microsoft YaHei" panose="020B0503020204020204" pitchFamily="34" charset="-122"/>
                  </a:rPr>
                  <a:t>个等长的子区间 </a:t>
                </a:r>
                <a14:m>
                  <m:oMath xmlns:m="http://schemas.openxmlformats.org/officeDocument/2006/math">
                    <m:r>
                      <a:rPr kumimoji="1" lang="zh-CN" altLang="en-US" i="1" smtClean="0">
                        <a:latin typeface="Cambria Math" panose="02040503050406030204" pitchFamily="18" charset="0"/>
                        <a:ea typeface="Microsoft YaHei" panose="020B0503020204020204" pitchFamily="34" charset="-122"/>
                      </a:rPr>
                      <m:t>⟹</m:t>
                    </m:r>
                  </m:oMath>
                </a14:m>
                <a:r>
                  <a:rPr kumimoji="1" lang="en-US" altLang="zh-CN" dirty="0">
                    <a:ea typeface="Microsoft YaHei" panose="020B0503020204020204" pitchFamily="34" charset="-122"/>
                  </a:rPr>
                  <a:t> </a:t>
                </a:r>
                <a:r>
                  <a:rPr kumimoji="1" lang="zh-CN" altLang="en-US" dirty="0">
                    <a:ea typeface="Microsoft YaHei" panose="020B0503020204020204" pitchFamily="34" charset="-122"/>
                  </a:rPr>
                  <a:t>分割成 </a:t>
                </a:r>
                <a14:m>
                  <m:oMath xmlns:m="http://schemas.openxmlformats.org/officeDocument/2006/math">
                    <m:sSup>
                      <m:sSupPr>
                        <m:ctrlPr>
                          <a:rPr kumimoji="1" lang="en-US" altLang="zh-CN" b="0" i="1" smtClean="0">
                            <a:latin typeface="Cambria Math" panose="02040503050406030204" pitchFamily="18" charset="0"/>
                            <a:ea typeface="Microsoft YaHei" panose="020B0503020204020204" pitchFamily="34" charset="-122"/>
                          </a:rPr>
                        </m:ctrlPr>
                      </m:sSupPr>
                      <m:e>
                        <m:r>
                          <a:rPr kumimoji="1" lang="en-US" altLang="zh-CN" b="0" i="1" smtClean="0">
                            <a:latin typeface="Cambria Math" panose="02040503050406030204" pitchFamily="18" charset="0"/>
                            <a:ea typeface="Microsoft YaHei" panose="020B0503020204020204" pitchFamily="34" charset="-122"/>
                          </a:rPr>
                          <m:t>𝑘</m:t>
                        </m:r>
                      </m:e>
                      <m:sup>
                        <m:r>
                          <a:rPr kumimoji="1" lang="en-US" altLang="zh-CN" b="0" i="1" smtClean="0">
                            <a:latin typeface="Cambria Math" panose="02040503050406030204" pitchFamily="18" charset="0"/>
                            <a:ea typeface="Microsoft YaHei" panose="020B0503020204020204" pitchFamily="34" charset="-122"/>
                          </a:rPr>
                          <m:t>𝑑</m:t>
                        </m:r>
                      </m:sup>
                    </m:sSup>
                  </m:oMath>
                </a14:m>
                <a:r>
                  <a:rPr kumimoji="1" lang="en" altLang="zh-CN" dirty="0">
                    <a:ea typeface="Microsoft YaHei" panose="020B0503020204020204" pitchFamily="34" charset="-122"/>
                  </a:rPr>
                  <a:t> </a:t>
                </a:r>
                <a:r>
                  <a:rPr kumimoji="1" lang="zh-CN" altLang="en-US" dirty="0">
                    <a:ea typeface="Microsoft YaHei" panose="020B0503020204020204" pitchFamily="34" charset="-122"/>
                  </a:rPr>
                  <a:t>个小立方体</a:t>
                </a:r>
                <a:endParaRPr kumimoji="1" lang="en-US" altLang="zh-CN" dirty="0">
                  <a:ea typeface="Microsoft YaHei" panose="020B0503020204020204" pitchFamily="34" charset="-122"/>
                </a:endParaRPr>
              </a:p>
              <a:p>
                <a:pPr marL="285750" indent="-285750">
                  <a:lnSpc>
                    <a:spcPct val="125000"/>
                  </a:lnSpc>
                  <a:buFont typeface="Wingdings" pitchFamily="2" charset="2"/>
                  <a:buChar char="Ø"/>
                </a:pPr>
                <a:r>
                  <a:rPr kumimoji="1" lang="zh-CN" altLang="en-US" dirty="0">
                    <a:ea typeface="Microsoft YaHei" panose="020B0503020204020204" pitchFamily="34" charset="-122"/>
                  </a:rPr>
                  <a:t>确保每个小立方体至少有一个数据点，我们需要的样本量 </a:t>
                </a:r>
                <a:r>
                  <a:rPr kumimoji="1" lang="en-US" altLang="zh-CN" dirty="0">
                    <a:ea typeface="Microsoft YaHei" panose="020B0503020204020204" pitchFamily="34" charset="-122"/>
                  </a:rPr>
                  <a:t>n </a:t>
                </a:r>
                <a:r>
                  <a:rPr kumimoji="1" lang="zh-CN" altLang="en-US" dirty="0">
                    <a:ea typeface="Microsoft YaHei" panose="020B0503020204020204" pitchFamily="34" charset="-122"/>
                  </a:rPr>
                  <a:t>需要满足：</a:t>
                </a:r>
                <a:endParaRPr kumimoji="1" lang="en-US" altLang="zh-CN" dirty="0">
                  <a:ea typeface="Microsoft YaHei" panose="020B0503020204020204" pitchFamily="34" charset="-122"/>
                </a:endParaRPr>
              </a:p>
              <a:p>
                <a:pPr>
                  <a:lnSpc>
                    <a:spcPct val="125000"/>
                  </a:lnSpc>
                </a:pPr>
                <a:endParaRPr kumimoji="1" lang="en-US" altLang="zh-CN" dirty="0">
                  <a:ea typeface="Microsoft YaHei" panose="020B0503020204020204" pitchFamily="34" charset="-122"/>
                </a:endParaRPr>
              </a:p>
              <a:p>
                <a:pPr>
                  <a:lnSpc>
                    <a:spcPct val="125000"/>
                  </a:lnSpc>
                </a:pPr>
                <a:br>
                  <a:rPr kumimoji="1" lang="en-US" altLang="zh-CN" dirty="0">
                    <a:ea typeface="Microsoft YaHei" panose="020B0503020204020204" pitchFamily="34" charset="-122"/>
                  </a:rPr>
                </a:b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oMath>
                </a14:m>
                <a:r>
                  <a:rPr kumimoji="1" lang="zh-CN" altLang="en-US" dirty="0">
                    <a:ea typeface="Microsoft YaHei" panose="020B0503020204020204" pitchFamily="34" charset="-122"/>
                  </a:rPr>
                  <a:t>样本量 </a:t>
                </a:r>
                <a:r>
                  <a:rPr kumimoji="1" lang="en-US" altLang="zh-CN" dirty="0">
                    <a:ea typeface="Microsoft YaHei" panose="020B0503020204020204" pitchFamily="34" charset="-122"/>
                  </a:rPr>
                  <a:t>n </a:t>
                </a:r>
                <a:r>
                  <a:rPr kumimoji="1" lang="zh-CN" altLang="en-US" dirty="0">
                    <a:ea typeface="Microsoft YaHei" panose="020B0503020204020204" pitchFamily="34" charset="-122"/>
                  </a:rPr>
                  <a:t>需要随维数 </a:t>
                </a:r>
                <a:r>
                  <a:rPr kumimoji="1" lang="en-US" altLang="zh-CN" dirty="0">
                    <a:ea typeface="Microsoft YaHei" panose="020B0503020204020204" pitchFamily="34" charset="-122"/>
                  </a:rPr>
                  <a:t>d </a:t>
                </a:r>
                <a:r>
                  <a:rPr kumimoji="1" lang="zh-CN" altLang="en-US" b="1" dirty="0">
                    <a:solidFill>
                      <a:srgbClr val="FF0000"/>
                    </a:solidFill>
                    <a:ea typeface="Microsoft YaHei" panose="020B0503020204020204" pitchFamily="34" charset="-122"/>
                  </a:rPr>
                  <a:t>指数级增长</a:t>
                </a:r>
                <a:r>
                  <a:rPr kumimoji="1" lang="zh-CN" altLang="en-US" dirty="0">
                    <a:ea typeface="Microsoft YaHei" panose="020B0503020204020204" pitchFamily="34" charset="-122"/>
                  </a:rPr>
                  <a:t>。</a:t>
                </a:r>
                <a:endParaRPr kumimoji="1" lang="en-US" altLang="zh-CN" dirty="0">
                  <a:ea typeface="Microsoft YaHei" panose="020B0503020204020204" pitchFamily="34" charset="-122"/>
                </a:endParaRPr>
              </a:p>
            </p:txBody>
          </p:sp>
        </mc:Choice>
        <mc:Fallback xmlns="">
          <p:sp>
            <p:nvSpPr>
              <p:cNvPr id="2" name="文本框 1">
                <a:extLst>
                  <a:ext uri="{FF2B5EF4-FFF2-40B4-BE49-F238E27FC236}">
                    <a16:creationId xmlns:a16="http://schemas.microsoft.com/office/drawing/2014/main" id="{A0F92AE6-F99F-3354-D20F-E91745ECFDA5}"/>
                  </a:ext>
                </a:extLst>
              </p:cNvPr>
              <p:cNvSpPr txBox="1">
                <a:spLocks noRot="1" noChangeAspect="1" noMove="1" noResize="1" noEditPoints="1" noAdjustHandles="1" noChangeArrowheads="1" noChangeShapeType="1" noTextEdit="1"/>
              </p:cNvSpPr>
              <p:nvPr/>
            </p:nvSpPr>
            <p:spPr>
              <a:xfrm>
                <a:off x="265042" y="977929"/>
                <a:ext cx="10721009" cy="2155205"/>
              </a:xfrm>
              <a:prstGeom prst="rect">
                <a:avLst/>
              </a:prstGeom>
              <a:blipFill>
                <a:blip r:embed="rId2"/>
                <a:stretch>
                  <a:fillRect l="-355" b="-3509"/>
                </a:stretch>
              </a:blipFill>
            </p:spPr>
            <p:txBody>
              <a:bodyPr/>
              <a:lstStyle/>
              <a:p>
                <a:r>
                  <a:rPr lang="zh-CN" altLang="en-US">
                    <a:noFill/>
                  </a:rPr>
                  <a:t> </a:t>
                </a:r>
              </a:p>
            </p:txBody>
          </p:sp>
        </mc:Fallback>
      </mc:AlternateContent>
      <p:sp>
        <p:nvSpPr>
          <p:cNvPr id="3" name="Title 1">
            <a:extLst>
              <a:ext uri="{FF2B5EF4-FFF2-40B4-BE49-F238E27FC236}">
                <a16:creationId xmlns:a16="http://schemas.microsoft.com/office/drawing/2014/main" id="{B534E834-91A0-13F1-122F-137D1F3466DC}"/>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高维空间中数据的稀疏性</a:t>
            </a:r>
          </a:p>
        </p:txBody>
      </p:sp>
      <p:pic>
        <p:nvPicPr>
          <p:cNvPr id="6" name="图片 5">
            <a:extLst>
              <a:ext uri="{FF2B5EF4-FFF2-40B4-BE49-F238E27FC236}">
                <a16:creationId xmlns:a16="http://schemas.microsoft.com/office/drawing/2014/main" id="{CB85ED68-BA26-E284-F5DC-9F4411EED004}"/>
              </a:ext>
            </a:extLst>
          </p:cNvPr>
          <p:cNvPicPr>
            <a:picLocks noChangeAspect="1"/>
          </p:cNvPicPr>
          <p:nvPr/>
        </p:nvPicPr>
        <p:blipFill>
          <a:blip r:embed="rId3"/>
          <a:stretch>
            <a:fillRect/>
          </a:stretch>
        </p:blipFill>
        <p:spPr>
          <a:xfrm>
            <a:off x="8066937" y="518411"/>
            <a:ext cx="3754004" cy="316557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0BE1F3C-23AD-62FD-038A-7D01AE96CDAE}"/>
                  </a:ext>
                </a:extLst>
              </p:cNvPr>
              <p:cNvSpPr txBox="1"/>
              <p:nvPr/>
            </p:nvSpPr>
            <p:spPr>
              <a:xfrm>
                <a:off x="265042" y="4838344"/>
                <a:ext cx="6499707" cy="1135567"/>
              </a:xfrm>
              <a:prstGeom prst="rect">
                <a:avLst/>
              </a:prstGeom>
              <a:noFill/>
            </p:spPr>
            <p:txBody>
              <a:bodyPr wrap="square" rtlCol="0">
                <a:spAutoFit/>
              </a:bodyPr>
              <a:lstStyle/>
              <a:p>
                <a:pPr marL="285750" indent="-285750" algn="l">
                  <a:lnSpc>
                    <a:spcPct val="125000"/>
                  </a:lnSpc>
                  <a:buFont typeface="Wingdings" pitchFamily="2" charset="2"/>
                  <a:buChar char="Ø"/>
                </a:pPr>
                <a:r>
                  <a:rPr lang="zh-CN" altLang="en-US" dirty="0">
                    <a:latin typeface="Microsoft YaHei" panose="020B0503020204020204" pitchFamily="34" charset="-122"/>
                    <a:ea typeface="Microsoft YaHei" panose="020B0503020204020204" pitchFamily="34" charset="-122"/>
                  </a:rPr>
                  <a:t>宇宙中的原子数量估计约为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80</m:t>
                        </m:r>
                      </m:sup>
                    </m:sSup>
                  </m:oMath>
                </a14:m>
                <a:endParaRPr lang="en-US" altLang="zh-CN" dirty="0">
                  <a:latin typeface="Microsoft YaHei" panose="020B0503020204020204" pitchFamily="34" charset="-122"/>
                  <a:ea typeface="Microsoft YaHei" panose="020B0503020204020204" pitchFamily="34" charset="-122"/>
                </a:endParaRPr>
              </a:p>
              <a:p>
                <a:pPr marL="285750" indent="-285750" algn="l">
                  <a:lnSpc>
                    <a:spcPct val="125000"/>
                  </a:lnSpc>
                  <a:buFont typeface="Wingdings" pitchFamily="2" charset="2"/>
                  <a:buChar char="Ø"/>
                </a:pPr>
                <a:r>
                  <a:rPr lang="zh-CN" altLang="en-US" dirty="0">
                    <a:latin typeface="Microsoft YaHei" panose="020B0503020204020204" pitchFamily="34" charset="-122"/>
                    <a:ea typeface="Microsoft YaHei" panose="020B0503020204020204" pitchFamily="34" charset="-122"/>
                  </a:rPr>
                  <a:t>如果我们每秒采集一张图像</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不分昼夜地采集</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做完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150000</m:t>
                        </m:r>
                      </m:sup>
                    </m:sSup>
                  </m:oMath>
                </a14:m>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需要的时间仍然远远超过宇宙的年龄</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约 </a:t>
                </a:r>
                <a:r>
                  <a:rPr lang="en-US" altLang="zh-CN" dirty="0">
                    <a:latin typeface="Microsoft YaHei" panose="020B0503020204020204" pitchFamily="34" charset="-122"/>
                    <a:ea typeface="Microsoft YaHei" panose="020B0503020204020204" pitchFamily="34" charset="-122"/>
                  </a:rPr>
                  <a:t>138 </a:t>
                </a:r>
                <a:r>
                  <a:rPr lang="zh-CN" altLang="en-US" dirty="0">
                    <a:latin typeface="Microsoft YaHei" panose="020B0503020204020204" pitchFamily="34" charset="-122"/>
                    <a:ea typeface="Microsoft YaHei" panose="020B0503020204020204" pitchFamily="34" charset="-122"/>
                  </a:rPr>
                  <a:t>亿年</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20BE1F3C-23AD-62FD-038A-7D01AE96CDAE}"/>
                  </a:ext>
                </a:extLst>
              </p:cNvPr>
              <p:cNvSpPr txBox="1">
                <a:spLocks noRot="1" noChangeAspect="1" noMove="1" noResize="1" noEditPoints="1" noAdjustHandles="1" noChangeArrowheads="1" noChangeShapeType="1" noTextEdit="1"/>
              </p:cNvSpPr>
              <p:nvPr/>
            </p:nvSpPr>
            <p:spPr>
              <a:xfrm>
                <a:off x="265042" y="4838344"/>
                <a:ext cx="6499707" cy="1135567"/>
              </a:xfrm>
              <a:prstGeom prst="rect">
                <a:avLst/>
              </a:prstGeom>
              <a:blipFill>
                <a:blip r:embed="rId4"/>
                <a:stretch>
                  <a:fillRect l="-585" r="-195" b="-444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46CD728-69B4-224C-15C7-17EDA3F8980F}"/>
              </a:ext>
            </a:extLst>
          </p:cNvPr>
          <p:cNvPicPr>
            <a:picLocks noChangeAspect="1"/>
          </p:cNvPicPr>
          <p:nvPr/>
        </p:nvPicPr>
        <p:blipFill>
          <a:blip r:embed="rId5"/>
          <a:stretch>
            <a:fillRect/>
          </a:stretch>
        </p:blipFill>
        <p:spPr>
          <a:xfrm>
            <a:off x="4814957" y="2080947"/>
            <a:ext cx="1281043" cy="745222"/>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4DBF351-D7A5-A806-A5E3-823C01251129}"/>
                  </a:ext>
                </a:extLst>
              </p:cNvPr>
              <p:cNvSpPr txBox="1"/>
              <p:nvPr/>
            </p:nvSpPr>
            <p:spPr>
              <a:xfrm>
                <a:off x="543340" y="3697357"/>
                <a:ext cx="7315200" cy="788677"/>
              </a:xfrm>
              <a:prstGeom prst="rect">
                <a:avLst/>
              </a:prstGeom>
              <a:noFill/>
            </p:spPr>
            <p:txBody>
              <a:bodyPr wrap="square" rtlCol="0">
                <a:spAutoFit/>
              </a:bodyPr>
              <a:lstStyle/>
              <a:p>
                <a:pPr>
                  <a:lnSpc>
                    <a:spcPct val="125000"/>
                  </a:lnSpc>
                </a:pPr>
                <a:r>
                  <a:rPr kumimoji="1" lang="zh-CN" altLang="en-US" dirty="0">
                    <a:ea typeface="Microsoft YaHei" panose="020B0503020204020204" pitchFamily="34" charset="-122"/>
                  </a:rPr>
                  <a:t>对于 </a:t>
                </a:r>
                <a:r>
                  <a:rPr kumimoji="1" lang="en-US" altLang="zh-CN" dirty="0">
                    <a:ea typeface="Microsoft YaHei" panose="020B0503020204020204" pitchFamily="34" charset="-122"/>
                  </a:rPr>
                  <a:t>ImageNet </a:t>
                </a:r>
                <a:r>
                  <a:rPr kumimoji="1" lang="zh-CN" altLang="en-US" dirty="0">
                    <a:ea typeface="Microsoft YaHei" panose="020B0503020204020204" pitchFamily="34" charset="-122"/>
                  </a:rPr>
                  <a:t>，</a:t>
                </a:r>
                <a:r>
                  <a:rPr kumimoji="1" lang="en-US" altLang="zh-CN" dirty="0">
                    <a:ea typeface="Microsoft YaHei" panose="020B0503020204020204" pitchFamily="34" charset="-122"/>
                  </a:rPr>
                  <a:t>15</a:t>
                </a:r>
                <a:r>
                  <a:rPr kumimoji="1" lang="zh-CN" altLang="en-US" dirty="0">
                    <a:ea typeface="Microsoft YaHei" panose="020B0503020204020204" pitchFamily="34" charset="-122"/>
                  </a:rPr>
                  <a:t>万维</a:t>
                </a:r>
                <a:r>
                  <a:rPr kumimoji="1" lang="zh-CN" altLang="en" dirty="0">
                    <a:ea typeface="Microsoft YaHei" panose="020B0503020204020204" pitchFamily="34" charset="-122"/>
                  </a:rPr>
                  <a:t>空间</a:t>
                </a:r>
                <a:r>
                  <a:rPr kumimoji="1" lang="zh-CN" altLang="en-US" dirty="0">
                    <a:ea typeface="Microsoft YaHei" panose="020B0503020204020204" pitchFamily="34" charset="-122"/>
                  </a:rPr>
                  <a:t>，填满这些格子需要的数据量为</a:t>
                </a:r>
                <a:endParaRPr kumimoji="1" lang="en" altLang="zh-CN" dirty="0">
                  <a:ea typeface="Microsoft YaHei" panose="020B0503020204020204" pitchFamily="34" charset="-122"/>
                </a:endParaRPr>
              </a:p>
              <a:p>
                <a:pPr>
                  <a:lnSpc>
                    <a:spcPct val="125000"/>
                  </a:lnSpc>
                </a:pPr>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ea typeface="Microsoft YaHei" panose="020B0503020204020204" pitchFamily="34" charset="-122"/>
                            </a:rPr>
                          </m:ctrlPr>
                        </m:sSupPr>
                        <m:e>
                          <m:r>
                            <a:rPr kumimoji="1" lang="en-US" altLang="zh-CN" b="0" i="1" smtClean="0">
                              <a:latin typeface="Cambria Math" panose="02040503050406030204" pitchFamily="18" charset="0"/>
                              <a:ea typeface="Microsoft YaHei" panose="020B0503020204020204" pitchFamily="34" charset="-122"/>
                            </a:rPr>
                            <m:t>2</m:t>
                          </m:r>
                        </m:e>
                        <m:sup>
                          <m:r>
                            <a:rPr kumimoji="1" lang="en-US" altLang="zh-CN" b="0" i="1" smtClean="0">
                              <a:latin typeface="Cambria Math" panose="02040503050406030204" pitchFamily="18" charset="0"/>
                              <a:ea typeface="Microsoft YaHei" panose="020B0503020204020204" pitchFamily="34" charset="-122"/>
                            </a:rPr>
                            <m:t>150000</m:t>
                          </m:r>
                        </m:sup>
                      </m:sSup>
                      <m:r>
                        <a:rPr kumimoji="1" lang="en-US" altLang="zh-CN" b="0" i="1" smtClean="0">
                          <a:latin typeface="Cambria Math" panose="02040503050406030204" pitchFamily="18" charset="0"/>
                          <a:ea typeface="Microsoft YaHei" panose="020B0503020204020204" pitchFamily="34" charset="-122"/>
                        </a:rPr>
                        <m:t>≈</m:t>
                      </m:r>
                      <m:sSup>
                        <m:sSupPr>
                          <m:ctrlPr>
                            <a:rPr kumimoji="1" lang="en-US" altLang="zh-CN" b="0" i="1" smtClean="0">
                              <a:latin typeface="Cambria Math" panose="02040503050406030204" pitchFamily="18" charset="0"/>
                              <a:ea typeface="Microsoft YaHei" panose="020B0503020204020204" pitchFamily="34" charset="-122"/>
                            </a:rPr>
                          </m:ctrlPr>
                        </m:sSupPr>
                        <m:e>
                          <m:r>
                            <a:rPr kumimoji="1" lang="en-US" altLang="zh-CN" b="0" i="1" smtClean="0">
                              <a:latin typeface="Cambria Math" panose="02040503050406030204" pitchFamily="18" charset="0"/>
                              <a:ea typeface="Microsoft YaHei" panose="020B0503020204020204" pitchFamily="34" charset="-122"/>
                            </a:rPr>
                            <m:t>10</m:t>
                          </m:r>
                        </m:e>
                        <m:sup>
                          <m:r>
                            <a:rPr kumimoji="1" lang="en-US" altLang="zh-CN" b="0" i="1" smtClean="0">
                              <a:latin typeface="Cambria Math" panose="02040503050406030204" pitchFamily="18" charset="0"/>
                              <a:ea typeface="Microsoft YaHei" panose="020B0503020204020204" pitchFamily="34" charset="-122"/>
                            </a:rPr>
                            <m:t>45154</m:t>
                          </m:r>
                        </m:sup>
                      </m:sSup>
                    </m:oMath>
                  </m:oMathPara>
                </a14:m>
                <a:endParaRPr kumimoji="1" lang="en" altLang="zh-CN" dirty="0">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74DBF351-D7A5-A806-A5E3-823C01251129}"/>
                  </a:ext>
                </a:extLst>
              </p:cNvPr>
              <p:cNvSpPr txBox="1">
                <a:spLocks noRot="1" noChangeAspect="1" noMove="1" noResize="1" noEditPoints="1" noAdjustHandles="1" noChangeArrowheads="1" noChangeShapeType="1" noTextEdit="1"/>
              </p:cNvSpPr>
              <p:nvPr/>
            </p:nvSpPr>
            <p:spPr>
              <a:xfrm>
                <a:off x="543340" y="3697357"/>
                <a:ext cx="7315200" cy="788677"/>
              </a:xfrm>
              <a:prstGeom prst="rect">
                <a:avLst/>
              </a:prstGeom>
              <a:blipFill>
                <a:blip r:embed="rId6"/>
                <a:stretch>
                  <a:fillRect l="-693"/>
                </a:stretch>
              </a:blipFill>
            </p:spPr>
            <p:txBody>
              <a:bodyPr/>
              <a:lstStyle/>
              <a:p>
                <a:r>
                  <a:rPr lang="zh-CN" altLang="en-US">
                    <a:noFill/>
                  </a:rPr>
                  <a:t> </a:t>
                </a:r>
              </a:p>
            </p:txBody>
          </p:sp>
        </mc:Fallback>
      </mc:AlternateContent>
      <p:pic>
        <p:nvPicPr>
          <p:cNvPr id="1026" name="Picture 2" descr="沧海一粟的释义_沧海一粟的读音拼音_沧海一粟的近反义词_沧海一粟的造句_百度教育">
            <a:extLst>
              <a:ext uri="{FF2B5EF4-FFF2-40B4-BE49-F238E27FC236}">
                <a16:creationId xmlns:a16="http://schemas.microsoft.com/office/drawing/2014/main" id="{FFD58B53-1DAA-7515-F6F1-C6DB38A46A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5859"/>
          <a:stretch/>
        </p:blipFill>
        <p:spPr bwMode="auto">
          <a:xfrm>
            <a:off x="7127944" y="3993223"/>
            <a:ext cx="5064055" cy="233299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048D203-2315-E669-607D-ABB2C8D8537E}"/>
              </a:ext>
            </a:extLst>
          </p:cNvPr>
          <p:cNvSpPr txBox="1"/>
          <p:nvPr/>
        </p:nvSpPr>
        <p:spPr>
          <a:xfrm>
            <a:off x="8160169" y="6326221"/>
            <a:ext cx="2999604" cy="411651"/>
          </a:xfrm>
          <a:prstGeom prst="rect">
            <a:avLst/>
          </a:prstGeom>
          <a:noFill/>
        </p:spPr>
        <p:txBody>
          <a:bodyPr wrap="none" rtlCol="0">
            <a:spAutoFit/>
          </a:bodyPr>
          <a:lstStyle/>
          <a:p>
            <a:pPr algn="l">
              <a:lnSpc>
                <a:spcPct val="125000"/>
              </a:lnSpc>
            </a:pPr>
            <a:r>
              <a:rPr kumimoji="1" lang="en-US" altLang="zh-CN" dirty="0">
                <a:ea typeface="Microsoft YaHei" panose="020B0503020204020204" pitchFamily="34" charset="-122"/>
              </a:rPr>
              <a:t>ImageNet </a:t>
            </a:r>
            <a:r>
              <a:rPr kumimoji="1" lang="zh-CN" altLang="en-US" dirty="0">
                <a:ea typeface="Microsoft YaHei" panose="020B0503020204020204" pitchFamily="34" charset="-122"/>
              </a:rPr>
              <a:t>数据集：沧海一粟</a:t>
            </a:r>
          </a:p>
        </p:txBody>
      </p:sp>
      <p:sp>
        <p:nvSpPr>
          <p:cNvPr id="10" name="文本框 9">
            <a:extLst>
              <a:ext uri="{FF2B5EF4-FFF2-40B4-BE49-F238E27FC236}">
                <a16:creationId xmlns:a16="http://schemas.microsoft.com/office/drawing/2014/main" id="{15B1091B-19A4-7102-42A4-F774DCCF98DC}"/>
              </a:ext>
            </a:extLst>
          </p:cNvPr>
          <p:cNvSpPr txBox="1"/>
          <p:nvPr/>
        </p:nvSpPr>
        <p:spPr>
          <a:xfrm>
            <a:off x="265042" y="6260819"/>
            <a:ext cx="5724644" cy="411651"/>
          </a:xfrm>
          <a:prstGeom prst="rect">
            <a:avLst/>
          </a:prstGeom>
          <a:noFill/>
        </p:spPr>
        <p:txBody>
          <a:bodyPr wrap="none" rtlCol="0">
            <a:spAutoFit/>
          </a:bodyPr>
          <a:lstStyle/>
          <a:p>
            <a:pPr algn="l">
              <a:lnSpc>
                <a:spcPct val="125000"/>
              </a:lnSpc>
            </a:pPr>
            <a:r>
              <a:rPr kumimoji="1" lang="zh-CN" altLang="en-US" b="1" dirty="0">
                <a:solidFill>
                  <a:schemeClr val="accent5"/>
                </a:solidFill>
                <a:ea typeface="Microsoft YaHei" panose="020B0503020204020204" pitchFamily="34" charset="-122"/>
              </a:rPr>
              <a:t>思考：高维空间的稀疏性会对采样带来什么样的问题？</a:t>
            </a:r>
          </a:p>
        </p:txBody>
      </p:sp>
    </p:spTree>
    <p:extLst>
      <p:ext uri="{BB962C8B-B14F-4D97-AF65-F5344CB8AC3E}">
        <p14:creationId xmlns:p14="http://schemas.microsoft.com/office/powerpoint/2010/main" val="3956083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34E834-91A0-13F1-122F-137D1F3466DC}"/>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高维空间中数据的稀疏性</a:t>
            </a:r>
          </a:p>
          <a:p>
            <a:endParaRPr lang="zh-CN" altLang="en-US" b="1"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AFE8F2E-7ACD-4E88-7725-D55D6CA50221}"/>
                  </a:ext>
                </a:extLst>
              </p:cNvPr>
              <p:cNvSpPr txBox="1"/>
              <p:nvPr/>
            </p:nvSpPr>
            <p:spPr>
              <a:xfrm>
                <a:off x="265043" y="939857"/>
                <a:ext cx="11429516" cy="2125582"/>
              </a:xfrm>
              <a:prstGeom prst="rect">
                <a:avLst/>
              </a:prstGeom>
              <a:noFill/>
            </p:spPr>
            <p:txBody>
              <a:bodyPr wrap="square" rtlCol="0">
                <a:spAutoFit/>
              </a:bodyPr>
              <a:lstStyle/>
              <a:p>
                <a:pPr marL="285750" indent="-285750" algn="l">
                  <a:lnSpc>
                    <a:spcPct val="150000"/>
                  </a:lnSpc>
                  <a:buFont typeface="Wingdings" pitchFamily="2" charset="2"/>
                  <a:buChar char="Ø"/>
                </a:pPr>
                <a:r>
                  <a:rPr kumimoji="1" lang="zh-CN" altLang="en-US" dirty="0">
                    <a:ea typeface="Microsoft YaHei" panose="020B0503020204020204" pitchFamily="34" charset="-122"/>
                  </a:rPr>
                  <a:t>图像数据位于非常高维的空间：一张 </a:t>
                </a:r>
                <a:r>
                  <a:rPr kumimoji="1" lang="en-US" altLang="zh-CN" dirty="0">
                    <a:ea typeface="Microsoft YaHei" panose="020B0503020204020204" pitchFamily="34" charset="-122"/>
                  </a:rPr>
                  <a:t>256x256</a:t>
                </a:r>
                <a:r>
                  <a:rPr kumimoji="1" lang="en" altLang="zh-CN" dirty="0">
                    <a:ea typeface="Microsoft YaHei" panose="020B0503020204020204" pitchFamily="34" charset="-122"/>
                  </a:rPr>
                  <a:t> </a:t>
                </a:r>
                <a:r>
                  <a:rPr kumimoji="1" lang="zh-CN" altLang="en-US" dirty="0">
                    <a:ea typeface="Microsoft YaHei" panose="020B0503020204020204" pitchFamily="34" charset="-122"/>
                  </a:rPr>
                  <a:t>的灰度图像可以看作是一个</a:t>
                </a:r>
                <a:r>
                  <a:rPr kumimoji="1" lang="en-US" altLang="zh-CN" dirty="0">
                    <a:ea typeface="Microsoft YaHei" panose="020B0503020204020204" pitchFamily="34" charset="-122"/>
                  </a:rPr>
                  <a:t> 65536 </a:t>
                </a:r>
                <a:r>
                  <a:rPr kumimoji="1" lang="zh-CN" altLang="en-US" dirty="0">
                    <a:ea typeface="Microsoft YaHei" panose="020B0503020204020204" pitchFamily="34" charset="-122"/>
                  </a:rPr>
                  <a:t>维的向量</a:t>
                </a:r>
                <a:endParaRPr kumimoji="1" lang="en-US" altLang="zh-CN" dirty="0">
                  <a:ea typeface="Microsoft YaHei" panose="020B0503020204020204" pitchFamily="34" charset="-122"/>
                </a:endParaRPr>
              </a:p>
              <a:p>
                <a:pPr marL="285750" indent="-285750" algn="l">
                  <a:lnSpc>
                    <a:spcPct val="150000"/>
                  </a:lnSpc>
                  <a:buFont typeface="Wingdings" pitchFamily="2" charset="2"/>
                  <a:buChar char="Ø"/>
                </a:pPr>
                <a:r>
                  <a:rPr kumimoji="1" lang="zh-CN" altLang="en-US" dirty="0">
                    <a:ea typeface="Microsoft YaHei" panose="020B0503020204020204" pitchFamily="34" charset="-122"/>
                  </a:rPr>
                  <a:t>在高维图像空间中随机采样：</a:t>
                </a:r>
                <a:r>
                  <a:rPr kumimoji="1" lang="en-US" altLang="zh-CN" dirty="0">
                    <a:ea typeface="Microsoft YaHei" panose="020B0503020204020204" pitchFamily="34" charset="-122"/>
                  </a:rPr>
                  <a:t>“</a:t>
                </a:r>
                <a:r>
                  <a:rPr kumimoji="1" lang="zh-CN" altLang="en-US" dirty="0">
                    <a:ea typeface="Microsoft YaHei" panose="020B0503020204020204" pitchFamily="34" charset="-122"/>
                  </a:rPr>
                  <a:t>雪花图</a:t>
                </a:r>
                <a:r>
                  <a:rPr kumimoji="1" lang="en-US" altLang="zh-CN" dirty="0">
                    <a:ea typeface="Microsoft YaHei" panose="020B0503020204020204" pitchFamily="34" charset="-122"/>
                  </a:rPr>
                  <a:t>”,</a:t>
                </a:r>
                <a:r>
                  <a:rPr kumimoji="1" lang="zh-CN" altLang="en-US" dirty="0">
                    <a:ea typeface="Microsoft YaHei" panose="020B0503020204020204" pitchFamily="34" charset="-122"/>
                  </a:rPr>
                  <a:t>  </a:t>
                </a:r>
                <a:r>
                  <a:rPr kumimoji="1" lang="zh-CN" altLang="en-US" b="1" dirty="0">
                    <a:solidFill>
                      <a:srgbClr val="FF0000"/>
                    </a:solidFill>
                    <a:ea typeface="Microsoft YaHei" panose="020B0503020204020204" pitchFamily="34" charset="-122"/>
                  </a:rPr>
                  <a:t>与自然图像差异巨大</a:t>
                </a:r>
                <a:endParaRPr kumimoji="1" lang="en-US" altLang="zh-CN" dirty="0">
                  <a:ea typeface="Microsoft YaHei" panose="020B0503020204020204" pitchFamily="34" charset="-122"/>
                </a:endParaRPr>
              </a:p>
              <a:p>
                <a:pPr marL="285750" indent="-285750" algn="l">
                  <a:lnSpc>
                    <a:spcPct val="150000"/>
                  </a:lnSpc>
                  <a:buFont typeface="Wingdings" pitchFamily="2" charset="2"/>
                  <a:buChar char="Ø"/>
                </a:pPr>
                <a14:m>
                  <m:oMath xmlns:m="http://schemas.openxmlformats.org/officeDocument/2006/math">
                    <m:r>
                      <a:rPr kumimoji="1" lang="zh-CN" altLang="en-US" i="1" smtClean="0">
                        <a:latin typeface="Cambria Math" panose="02040503050406030204" pitchFamily="18" charset="0"/>
                        <a:ea typeface="Microsoft YaHei" panose="020B0503020204020204" pitchFamily="34" charset="-122"/>
                      </a:rPr>
                      <m:t>⟹</m:t>
                    </m:r>
                  </m:oMath>
                </a14:m>
                <a:r>
                  <a:rPr kumimoji="1" lang="zh-CN" altLang="en-US" dirty="0">
                    <a:ea typeface="Microsoft YaHei" panose="020B0503020204020204" pitchFamily="34" charset="-122"/>
                  </a:rPr>
                  <a:t> 高维图像空间中</a:t>
                </a:r>
                <a:r>
                  <a:rPr kumimoji="1" lang="en-US" altLang="zh-CN" dirty="0">
                    <a:ea typeface="Microsoft YaHei" panose="020B0503020204020204" pitchFamily="34" charset="-122"/>
                  </a:rPr>
                  <a:t>,</a:t>
                </a:r>
                <a:r>
                  <a:rPr kumimoji="1" lang="zh-CN" altLang="en-US" dirty="0">
                    <a:ea typeface="Microsoft YaHei" panose="020B0503020204020204" pitchFamily="34" charset="-122"/>
                  </a:rPr>
                  <a:t>绝大多数区域都是非自然的、随机噪声般的图像</a:t>
                </a:r>
                <a:r>
                  <a:rPr kumimoji="1" lang="en-US" altLang="zh-CN" dirty="0">
                    <a:ea typeface="Microsoft YaHei" panose="020B0503020204020204" pitchFamily="34" charset="-122"/>
                  </a:rPr>
                  <a:t>,</a:t>
                </a:r>
                <a:r>
                  <a:rPr kumimoji="1" lang="zh-CN" altLang="en-US" dirty="0">
                    <a:ea typeface="Microsoft YaHei" panose="020B0503020204020204" pitchFamily="34" charset="-122"/>
                  </a:rPr>
                  <a:t> 自然图像只占据了一个非常小的子空间</a:t>
                </a:r>
                <a:endParaRPr kumimoji="1" lang="en-US" altLang="zh-CN" dirty="0">
                  <a:ea typeface="Microsoft YaHei" panose="020B0503020204020204" pitchFamily="34" charset="-122"/>
                </a:endParaRPr>
              </a:p>
              <a:p>
                <a:pPr marL="285750" indent="-285750" algn="l">
                  <a:lnSpc>
                    <a:spcPct val="150000"/>
                  </a:lnSpc>
                  <a:buFont typeface="Wingdings" pitchFamily="2" charset="2"/>
                  <a:buChar char="Ø"/>
                </a:pPr>
                <a:r>
                  <a:rPr kumimoji="1" lang="zh-CN" altLang="en-US" dirty="0">
                    <a:ea typeface="Microsoft YaHei" panose="020B0503020204020204" pitchFamily="34" charset="-122"/>
                  </a:rPr>
                  <a:t>在高维图像空间生成一张自然图像：理论上</a:t>
                </a:r>
                <a:r>
                  <a:rPr kumimoji="1" lang="zh-CN" altLang="en-US" b="1" dirty="0">
                    <a:solidFill>
                      <a:srgbClr val="FF0000"/>
                    </a:solidFill>
                    <a:ea typeface="Microsoft YaHei" panose="020B0503020204020204" pitchFamily="34" charset="-122"/>
                  </a:rPr>
                  <a:t>极其困难</a:t>
                </a:r>
                <a:endParaRPr kumimoji="1" lang="en-US" altLang="zh-CN" b="1" dirty="0">
                  <a:solidFill>
                    <a:srgbClr val="FF0000"/>
                  </a:solidFill>
                  <a:ea typeface="Microsoft YaHei" panose="020B0503020204020204" pitchFamily="34" charset="-122"/>
                </a:endParaRPr>
              </a:p>
              <a:p>
                <a:pPr marL="285750" indent="-285750" algn="l">
                  <a:lnSpc>
                    <a:spcPct val="150000"/>
                  </a:lnSpc>
                  <a:buFont typeface="Wingdings" pitchFamily="2" charset="2"/>
                  <a:buChar char="Ø"/>
                </a:pPr>
                <a:r>
                  <a:rPr kumimoji="1" lang="zh-CN" altLang="en-US" dirty="0">
                    <a:ea typeface="Microsoft YaHei" panose="020B0503020204020204" pitchFamily="34" charset="-122"/>
                  </a:rPr>
                  <a:t>需要非常特殊的算法和模型设计</a:t>
                </a:r>
                <a:r>
                  <a:rPr kumimoji="1" lang="en-US" altLang="zh-CN" dirty="0">
                    <a:ea typeface="Microsoft YaHei" panose="020B0503020204020204" pitchFamily="34" charset="-122"/>
                  </a:rPr>
                  <a:t>,</a:t>
                </a:r>
                <a:r>
                  <a:rPr kumimoji="1" lang="zh-CN" altLang="en-US" dirty="0">
                    <a:ea typeface="Microsoft YaHei" panose="020B0503020204020204" pitchFamily="34" charset="-122"/>
                  </a:rPr>
                  <a:t>例如</a:t>
                </a:r>
                <a:r>
                  <a:rPr kumimoji="1" lang="zh-CN" altLang="en-US" b="1" dirty="0">
                    <a:solidFill>
                      <a:srgbClr val="FF0000"/>
                    </a:solidFill>
                    <a:ea typeface="Microsoft YaHei" panose="020B0503020204020204" pitchFamily="34" charset="-122"/>
                  </a:rPr>
                  <a:t>生成对抗网络</a:t>
                </a:r>
                <a:r>
                  <a:rPr kumimoji="1" lang="en-US" altLang="zh-CN" b="1" dirty="0">
                    <a:solidFill>
                      <a:srgbClr val="FF0000"/>
                    </a:solidFill>
                    <a:ea typeface="Microsoft YaHei" panose="020B0503020204020204" pitchFamily="34" charset="-122"/>
                  </a:rPr>
                  <a:t>(</a:t>
                </a:r>
                <a:r>
                  <a:rPr kumimoji="1" lang="en" altLang="zh-CN" b="1" dirty="0">
                    <a:solidFill>
                      <a:srgbClr val="FF0000"/>
                    </a:solidFill>
                    <a:ea typeface="Microsoft YaHei" panose="020B0503020204020204" pitchFamily="34" charset="-122"/>
                  </a:rPr>
                  <a:t>GAN)</a:t>
                </a:r>
                <a:r>
                  <a:rPr kumimoji="1" lang="zh-CN" altLang="en-US" dirty="0">
                    <a:ea typeface="Microsoft YaHei" panose="020B0503020204020204" pitchFamily="34" charset="-122"/>
                  </a:rPr>
                  <a:t>和</a:t>
                </a:r>
                <a:r>
                  <a:rPr kumimoji="1" lang="zh-CN" altLang="en-US" b="1" dirty="0">
                    <a:solidFill>
                      <a:srgbClr val="FF0000"/>
                    </a:solidFill>
                    <a:ea typeface="Microsoft YaHei" panose="020B0503020204020204" pitchFamily="34" charset="-122"/>
                  </a:rPr>
                  <a:t>扩散模型</a:t>
                </a:r>
                <a:r>
                  <a:rPr kumimoji="1" lang="en-US" altLang="zh-CN" b="1" dirty="0">
                    <a:solidFill>
                      <a:srgbClr val="FF0000"/>
                    </a:solidFill>
                    <a:ea typeface="Microsoft YaHei" panose="020B0503020204020204" pitchFamily="34" charset="-122"/>
                  </a:rPr>
                  <a:t>(</a:t>
                </a:r>
                <a:r>
                  <a:rPr kumimoji="1" lang="en" altLang="zh-CN" b="1" dirty="0">
                    <a:solidFill>
                      <a:srgbClr val="FF0000"/>
                    </a:solidFill>
                    <a:ea typeface="Microsoft YaHei" panose="020B0503020204020204" pitchFamily="34" charset="-122"/>
                  </a:rPr>
                  <a:t>Diffusion Model)</a:t>
                </a:r>
                <a:endParaRPr kumimoji="1" lang="zh-CN" altLang="en-US" dirty="0">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2AFE8F2E-7ACD-4E88-7725-D55D6CA50221}"/>
                  </a:ext>
                </a:extLst>
              </p:cNvPr>
              <p:cNvSpPr txBox="1">
                <a:spLocks noRot="1" noChangeAspect="1" noMove="1" noResize="1" noEditPoints="1" noAdjustHandles="1" noChangeArrowheads="1" noChangeShapeType="1" noTextEdit="1"/>
              </p:cNvSpPr>
              <p:nvPr/>
            </p:nvSpPr>
            <p:spPr>
              <a:xfrm>
                <a:off x="265043" y="939857"/>
                <a:ext cx="11429516" cy="2125582"/>
              </a:xfrm>
              <a:prstGeom prst="rect">
                <a:avLst/>
              </a:prstGeom>
              <a:blipFill>
                <a:blip r:embed="rId2"/>
                <a:stretch>
                  <a:fillRect l="-333" b="-3550"/>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C65ABC17-863E-B6BE-D8CB-015615EEF0D4}"/>
              </a:ext>
            </a:extLst>
          </p:cNvPr>
          <p:cNvPicPr>
            <a:picLocks noChangeAspect="1"/>
          </p:cNvPicPr>
          <p:nvPr/>
        </p:nvPicPr>
        <p:blipFill>
          <a:blip r:embed="rId3"/>
          <a:stretch>
            <a:fillRect/>
          </a:stretch>
        </p:blipFill>
        <p:spPr>
          <a:xfrm>
            <a:off x="1621320" y="3281965"/>
            <a:ext cx="2826856" cy="3170995"/>
          </a:xfrm>
          <a:prstGeom prst="rect">
            <a:avLst/>
          </a:prstGeom>
        </p:spPr>
      </p:pic>
      <p:pic>
        <p:nvPicPr>
          <p:cNvPr id="2052" name="Picture 4" descr="How to Create Consistent Characters with DALL-E 3">
            <a:extLst>
              <a:ext uri="{FF2B5EF4-FFF2-40B4-BE49-F238E27FC236}">
                <a16:creationId xmlns:a16="http://schemas.microsoft.com/office/drawing/2014/main" id="{DF240151-E8A8-E390-D203-720E74162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2919" y="3281965"/>
            <a:ext cx="2694333" cy="269433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E275D40F-E4B8-642D-EDD0-1D5666594E92}"/>
              </a:ext>
            </a:extLst>
          </p:cNvPr>
          <p:cNvSpPr txBox="1"/>
          <p:nvPr/>
        </p:nvSpPr>
        <p:spPr>
          <a:xfrm>
            <a:off x="6904383" y="6175512"/>
            <a:ext cx="2160079" cy="412934"/>
          </a:xfrm>
          <a:prstGeom prst="rect">
            <a:avLst/>
          </a:prstGeom>
          <a:noFill/>
        </p:spPr>
        <p:txBody>
          <a:bodyPr wrap="none" rtlCol="0">
            <a:spAutoFit/>
          </a:bodyPr>
          <a:lstStyle/>
          <a:p>
            <a:pPr algn="l">
              <a:lnSpc>
                <a:spcPct val="125000"/>
              </a:lnSpc>
            </a:pPr>
            <a:r>
              <a:rPr kumimoji="1" lang="en-US" altLang="zh-CN" dirty="0">
                <a:ea typeface="Microsoft YaHei" panose="020B0503020204020204" pitchFamily="34" charset="-122"/>
              </a:rPr>
              <a:t>Generated by DALL-E</a:t>
            </a:r>
            <a:endParaRPr kumimoji="1" lang="zh-CN" altLang="en-US" dirty="0">
              <a:ea typeface="Microsoft YaHei" panose="020B0503020204020204" pitchFamily="34" charset="-122"/>
            </a:endParaRPr>
          </a:p>
        </p:txBody>
      </p:sp>
    </p:spTree>
    <p:extLst>
      <p:ext uri="{BB962C8B-B14F-4D97-AF65-F5344CB8AC3E}">
        <p14:creationId xmlns:p14="http://schemas.microsoft.com/office/powerpoint/2010/main" val="385593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34E834-91A0-13F1-122F-137D1F3466DC}"/>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高维空间中数据的稀疏性</a:t>
            </a:r>
          </a:p>
          <a:p>
            <a:endParaRPr lang="zh-CN" altLang="en-US" b="1"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AFE8F2E-7ACD-4E88-7725-D55D6CA50221}"/>
                  </a:ext>
                </a:extLst>
              </p:cNvPr>
              <p:cNvSpPr txBox="1"/>
              <p:nvPr/>
            </p:nvSpPr>
            <p:spPr>
              <a:xfrm>
                <a:off x="265043" y="862367"/>
                <a:ext cx="11429516" cy="2125582"/>
              </a:xfrm>
              <a:prstGeom prst="rect">
                <a:avLst/>
              </a:prstGeom>
              <a:noFill/>
            </p:spPr>
            <p:txBody>
              <a:bodyPr wrap="square" rtlCol="0">
                <a:spAutoFit/>
              </a:bodyPr>
              <a:lstStyle/>
              <a:p>
                <a:pPr marL="285750" indent="-285750" algn="l">
                  <a:lnSpc>
                    <a:spcPct val="150000"/>
                  </a:lnSpc>
                  <a:buFont typeface="Wingdings" pitchFamily="2" charset="2"/>
                  <a:buChar char="Ø"/>
                </a:pPr>
                <a:r>
                  <a:rPr kumimoji="1" lang="zh-CN" altLang="en-US" dirty="0">
                    <a:ea typeface="Microsoft YaHei" panose="020B0503020204020204" pitchFamily="34" charset="-122"/>
                  </a:rPr>
                  <a:t>自然语言也位于</a:t>
                </a:r>
                <a:r>
                  <a:rPr kumimoji="1" lang="zh-CN" altLang="en-US" b="1" dirty="0">
                    <a:solidFill>
                      <a:srgbClr val="FF0000"/>
                    </a:solidFill>
                    <a:ea typeface="Microsoft YaHei" panose="020B0503020204020204" pitchFamily="34" charset="-122"/>
                  </a:rPr>
                  <a:t>非常高维</a:t>
                </a:r>
                <a:r>
                  <a:rPr kumimoji="1" lang="zh-CN" altLang="en-US" dirty="0">
                    <a:ea typeface="Microsoft YaHei" panose="020B0503020204020204" pitchFamily="34" charset="-122"/>
                  </a:rPr>
                  <a:t>的空间：</a:t>
                </a:r>
                <a:endParaRPr kumimoji="1" lang="en-US" altLang="zh-CN" dirty="0">
                  <a:ea typeface="Microsoft YaHei" panose="020B0503020204020204" pitchFamily="34" charset="-122"/>
                </a:endParaRPr>
              </a:p>
              <a:p>
                <a:pPr marL="742950" lvl="1" indent="-285750">
                  <a:lnSpc>
                    <a:spcPct val="150000"/>
                  </a:lnSpc>
                  <a:buFont typeface="Wingdings" pitchFamily="2" charset="2"/>
                  <a:buChar char="Ø"/>
                </a:pPr>
                <a:r>
                  <a:rPr kumimoji="1" lang="zh-CN" altLang="en-US" dirty="0">
                    <a:ea typeface="Microsoft YaHei" panose="020B0503020204020204" pitchFamily="34" charset="-122"/>
                  </a:rPr>
                  <a:t>一个自然语言句子</a:t>
                </a:r>
                <a:r>
                  <a:rPr kumimoji="1" lang="en-US" altLang="zh-CN" dirty="0">
                    <a:ea typeface="Microsoft YaHei" panose="020B0503020204020204" pitchFamily="34" charset="-122"/>
                  </a:rPr>
                  <a:t>,</a:t>
                </a:r>
                <a:r>
                  <a:rPr kumimoji="1" lang="zh-CN" altLang="en-US" dirty="0">
                    <a:ea typeface="Microsoft YaHei" panose="020B0503020204020204" pitchFamily="34" charset="-122"/>
                  </a:rPr>
                  <a:t>如果使用</a:t>
                </a:r>
                <a:r>
                  <a:rPr kumimoji="1" lang="en-US" altLang="zh-CN" dirty="0">
                    <a:ea typeface="Microsoft YaHei" panose="020B0503020204020204" pitchFamily="34" charset="-122"/>
                  </a:rPr>
                  <a:t>1000</a:t>
                </a:r>
                <a:r>
                  <a:rPr kumimoji="1" lang="zh-CN" altLang="en-US" dirty="0">
                    <a:ea typeface="Microsoft YaHei" panose="020B0503020204020204" pitchFamily="34" charset="-122"/>
                  </a:rPr>
                  <a:t>维的词向量表示</a:t>
                </a:r>
                <a:r>
                  <a:rPr kumimoji="1" lang="en-US" altLang="zh-CN" dirty="0">
                    <a:ea typeface="Microsoft YaHei" panose="020B0503020204020204" pitchFamily="34" charset="-122"/>
                  </a:rPr>
                  <a:t>,</a:t>
                </a:r>
                <a:r>
                  <a:rPr kumimoji="1" lang="zh-CN" altLang="en-US" dirty="0">
                    <a:ea typeface="Microsoft YaHei" panose="020B0503020204020204" pitchFamily="34" charset="-122"/>
                  </a:rPr>
                  <a:t>那么</a:t>
                </a:r>
                <a:r>
                  <a:rPr kumimoji="1" lang="en-US" altLang="zh-CN" dirty="0">
                    <a:ea typeface="Microsoft YaHei" panose="020B0503020204020204" pitchFamily="34" charset="-122"/>
                  </a:rPr>
                  <a:t>100</a:t>
                </a:r>
                <a:r>
                  <a:rPr kumimoji="1" lang="zh-CN" altLang="en-US" dirty="0">
                    <a:ea typeface="Microsoft YaHei" panose="020B0503020204020204" pitchFamily="34" charset="-122"/>
                  </a:rPr>
                  <a:t>个单词的句子就是一个</a:t>
                </a:r>
                <a:r>
                  <a:rPr kumimoji="1" lang="en-US" altLang="zh-CN" b="1" dirty="0">
                    <a:solidFill>
                      <a:srgbClr val="FF0000"/>
                    </a:solidFill>
                    <a:ea typeface="Microsoft YaHei" panose="020B0503020204020204" pitchFamily="34" charset="-122"/>
                  </a:rPr>
                  <a:t>100000</a:t>
                </a:r>
                <a:r>
                  <a:rPr kumimoji="1" lang="zh-CN" altLang="en-US" dirty="0">
                    <a:ea typeface="Microsoft YaHei" panose="020B0503020204020204" pitchFamily="34" charset="-122"/>
                  </a:rPr>
                  <a:t>维的向量</a:t>
                </a:r>
                <a:endParaRPr kumimoji="1" lang="en-US" altLang="zh-CN" dirty="0">
                  <a:ea typeface="Microsoft YaHei" panose="020B0503020204020204" pitchFamily="34" charset="-122"/>
                </a:endParaRPr>
              </a:p>
              <a:p>
                <a:pPr marL="285750" indent="-285750" algn="l">
                  <a:lnSpc>
                    <a:spcPct val="150000"/>
                  </a:lnSpc>
                  <a:buFont typeface="Wingdings" pitchFamily="2" charset="2"/>
                  <a:buChar char="Ø"/>
                </a:pPr>
                <a:r>
                  <a:rPr kumimoji="1" lang="zh-CN" altLang="en-US" b="1" dirty="0">
                    <a:solidFill>
                      <a:srgbClr val="FF0000"/>
                    </a:solidFill>
                    <a:ea typeface="Microsoft YaHei" panose="020B0503020204020204" pitchFamily="34" charset="-122"/>
                  </a:rPr>
                  <a:t>猴子打字机</a:t>
                </a:r>
                <a:r>
                  <a:rPr kumimoji="1" lang="zh-CN" altLang="en-US" dirty="0">
                    <a:ea typeface="Microsoft YaHei" panose="020B0503020204020204" pitchFamily="34" charset="-122"/>
                  </a:rPr>
                  <a:t>：语言空间中随机采样：缺乏语法结构和语义连贯性</a:t>
                </a:r>
                <a:r>
                  <a:rPr kumimoji="1" lang="en-US" altLang="zh-CN" dirty="0">
                    <a:ea typeface="Microsoft YaHei" panose="020B0503020204020204" pitchFamily="34" charset="-122"/>
                  </a:rPr>
                  <a:t>,</a:t>
                </a:r>
                <a:r>
                  <a:rPr kumimoji="1" lang="zh-CN" altLang="en-US" dirty="0">
                    <a:ea typeface="Microsoft YaHei" panose="020B0503020204020204" pitchFamily="34" charset="-122"/>
                  </a:rPr>
                  <a:t> 与自然语言文本有很大</a:t>
                </a:r>
                <a:r>
                  <a:rPr kumimoji="1" lang="zh-CN" altLang="en-US" b="1" dirty="0">
                    <a:solidFill>
                      <a:srgbClr val="FF0000"/>
                    </a:solidFill>
                    <a:ea typeface="Microsoft YaHei" panose="020B0503020204020204" pitchFamily="34" charset="-122"/>
                  </a:rPr>
                  <a:t>不同</a:t>
                </a:r>
                <a:endParaRPr kumimoji="1" lang="en-US" altLang="zh-CN" b="1" dirty="0">
                  <a:solidFill>
                    <a:srgbClr val="FF0000"/>
                  </a:solidFill>
                  <a:ea typeface="Microsoft YaHei" panose="020B0503020204020204" pitchFamily="34" charset="-122"/>
                </a:endParaRPr>
              </a:p>
              <a:p>
                <a:pPr marL="285750" indent="-285750" algn="l">
                  <a:lnSpc>
                    <a:spcPct val="150000"/>
                  </a:lnSpc>
                  <a:buFont typeface="Wingdings" pitchFamily="2" charset="2"/>
                  <a:buChar char="Ø"/>
                </a:pPr>
                <a:r>
                  <a:rPr kumimoji="1" lang="zh-CN" altLang="en-US" dirty="0">
                    <a:ea typeface="Microsoft YaHei" panose="020B0503020204020204" pitchFamily="34" charset="-122"/>
                  </a:rPr>
                  <a:t>自然的、有意义的对象只占据了整个空间的一个极小子集</a:t>
                </a:r>
                <a:r>
                  <a:rPr kumimoji="1" lang="en-US" altLang="zh-CN" dirty="0">
                    <a:ea typeface="Microsoft YaHei" panose="020B0503020204020204" pitchFamily="34" charset="-122"/>
                  </a:rPr>
                  <a:t>,</a:t>
                </a:r>
                <a:r>
                  <a:rPr kumimoji="1" lang="zh-CN" altLang="en-US" dirty="0">
                    <a:ea typeface="Microsoft YaHei" panose="020B0503020204020204" pitchFamily="34" charset="-122"/>
                  </a:rPr>
                  <a:t> 随机采样很难碰巧采到这些对象</a:t>
                </a:r>
                <a:endParaRPr kumimoji="1" lang="en-US" altLang="zh-CN" dirty="0">
                  <a:ea typeface="Microsoft YaHei" panose="020B0503020204020204" pitchFamily="34" charset="-122"/>
                </a:endParaRPr>
              </a:p>
              <a:p>
                <a:pPr marL="285750" indent="-285750" algn="l">
                  <a:lnSpc>
                    <a:spcPct val="150000"/>
                  </a:lnSpc>
                  <a:buFont typeface="Wingdings" pitchFamily="2" charset="2"/>
                  <a:buChar char="Ø"/>
                </a:pPr>
                <a14:m>
                  <m:oMath xmlns:m="http://schemas.openxmlformats.org/officeDocument/2006/math">
                    <m:r>
                      <a:rPr kumimoji="1" lang="zh-CN" altLang="en-US" i="1" smtClean="0">
                        <a:latin typeface="Cambria Math" panose="02040503050406030204" pitchFamily="18" charset="0"/>
                        <a:ea typeface="Microsoft YaHei" panose="020B0503020204020204" pitchFamily="34" charset="-122"/>
                      </a:rPr>
                      <m:t>⟹</m:t>
                    </m:r>
                  </m:oMath>
                </a14:m>
                <a:r>
                  <a:rPr kumimoji="1" lang="zh-CN" altLang="en-US" dirty="0">
                    <a:ea typeface="Microsoft YaHei" panose="020B0503020204020204" pitchFamily="34" charset="-122"/>
                  </a:rPr>
                  <a:t> 需要专门设计的生成模型</a:t>
                </a:r>
                <a:r>
                  <a:rPr kumimoji="1" lang="en-US" altLang="zh-CN" dirty="0">
                    <a:ea typeface="Microsoft YaHei" panose="020B0503020204020204" pitchFamily="34" charset="-122"/>
                  </a:rPr>
                  <a:t>(</a:t>
                </a:r>
                <a:r>
                  <a:rPr kumimoji="1" lang="zh-CN" altLang="en-US" dirty="0">
                    <a:ea typeface="Microsoft YaHei" panose="020B0503020204020204" pitchFamily="34" charset="-122"/>
                  </a:rPr>
                  <a:t>如</a:t>
                </a:r>
                <a:r>
                  <a:rPr kumimoji="1" lang="zh-CN" altLang="en-US" b="1" dirty="0">
                    <a:solidFill>
                      <a:srgbClr val="FF0000"/>
                    </a:solidFill>
                    <a:ea typeface="Microsoft YaHei" panose="020B0503020204020204" pitchFamily="34" charset="-122"/>
                  </a:rPr>
                  <a:t>语言模型</a:t>
                </a:r>
                <a:r>
                  <a:rPr kumimoji="1" lang="en" altLang="zh-CN" b="1" dirty="0">
                    <a:solidFill>
                      <a:srgbClr val="FF0000"/>
                    </a:solidFill>
                    <a:ea typeface="Microsoft YaHei" panose="020B0503020204020204" pitchFamily="34" charset="-122"/>
                  </a:rPr>
                  <a:t>GPT</a:t>
                </a:r>
                <a:r>
                  <a:rPr kumimoji="1" lang="en" altLang="zh-CN" dirty="0">
                    <a:ea typeface="Microsoft YaHei" panose="020B0503020204020204" pitchFamily="34" charset="-122"/>
                  </a:rPr>
                  <a:t>)</a:t>
                </a:r>
                <a:r>
                  <a:rPr kumimoji="1" lang="zh-CN" altLang="en-US" dirty="0">
                    <a:ea typeface="Microsoft YaHei" panose="020B0503020204020204" pitchFamily="34" charset="-122"/>
                  </a:rPr>
                  <a:t>来生成高质量的自然语言文本</a:t>
                </a:r>
              </a:p>
            </p:txBody>
          </p:sp>
        </mc:Choice>
        <mc:Fallback xmlns="">
          <p:sp>
            <p:nvSpPr>
              <p:cNvPr id="8" name="文本框 7">
                <a:extLst>
                  <a:ext uri="{FF2B5EF4-FFF2-40B4-BE49-F238E27FC236}">
                    <a16:creationId xmlns:a16="http://schemas.microsoft.com/office/drawing/2014/main" id="{2AFE8F2E-7ACD-4E88-7725-D55D6CA50221}"/>
                  </a:ext>
                </a:extLst>
              </p:cNvPr>
              <p:cNvSpPr txBox="1">
                <a:spLocks noRot="1" noChangeAspect="1" noMove="1" noResize="1" noEditPoints="1" noAdjustHandles="1" noChangeArrowheads="1" noChangeShapeType="1" noTextEdit="1"/>
              </p:cNvSpPr>
              <p:nvPr/>
            </p:nvSpPr>
            <p:spPr>
              <a:xfrm>
                <a:off x="265043" y="862367"/>
                <a:ext cx="11429516" cy="2125582"/>
              </a:xfrm>
              <a:prstGeom prst="rect">
                <a:avLst/>
              </a:prstGeom>
              <a:blipFill>
                <a:blip r:embed="rId2"/>
                <a:stretch>
                  <a:fillRect l="-333" b="-3550"/>
                </a:stretch>
              </a:blipFill>
            </p:spPr>
            <p:txBody>
              <a:bodyPr/>
              <a:lstStyle/>
              <a:p>
                <a:r>
                  <a:rPr lang="zh-CN" altLang="en-US">
                    <a:noFill/>
                  </a:rPr>
                  <a:t> </a:t>
                </a:r>
              </a:p>
            </p:txBody>
          </p:sp>
        </mc:Fallback>
      </mc:AlternateContent>
      <p:pic>
        <p:nvPicPr>
          <p:cNvPr id="2050" name="Picture 2">
            <a:extLst>
              <a:ext uri="{FF2B5EF4-FFF2-40B4-BE49-F238E27FC236}">
                <a16:creationId xmlns:a16="http://schemas.microsoft.com/office/drawing/2014/main" id="{B7C11949-F374-BA0A-062F-E7332102C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645" y="3557864"/>
            <a:ext cx="3163172" cy="267467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EC4CB8B-9BD5-5C76-7694-B28E878DAC85}"/>
              </a:ext>
            </a:extLst>
          </p:cNvPr>
          <p:cNvSpPr txBox="1"/>
          <p:nvPr/>
        </p:nvSpPr>
        <p:spPr>
          <a:xfrm>
            <a:off x="1227645" y="6260819"/>
            <a:ext cx="3367140" cy="411651"/>
          </a:xfrm>
          <a:prstGeom prst="rect">
            <a:avLst/>
          </a:prstGeom>
          <a:noFill/>
        </p:spPr>
        <p:txBody>
          <a:bodyPr wrap="none" rtlCol="0">
            <a:spAutoFit/>
          </a:bodyPr>
          <a:lstStyle/>
          <a:p>
            <a:pPr algn="l">
              <a:lnSpc>
                <a:spcPct val="125000"/>
              </a:lnSpc>
            </a:pPr>
            <a:r>
              <a:rPr kumimoji="1" lang="zh-CN" altLang="en-US" dirty="0">
                <a:ea typeface="Microsoft YaHei" panose="020B0503020204020204" pitchFamily="34" charset="-122"/>
              </a:rPr>
              <a:t>猴子打字机 </a:t>
            </a:r>
            <a:r>
              <a:rPr kumimoji="1" lang="en-US" altLang="zh-CN" dirty="0">
                <a:ea typeface="Microsoft YaHei" panose="020B0503020204020204" pitchFamily="34" charset="-122"/>
              </a:rPr>
              <a:t>Generated by DALL-E</a:t>
            </a:r>
            <a:endParaRPr kumimoji="1" lang="zh-CN" altLang="en-US" dirty="0">
              <a:ea typeface="Microsoft YaHei" panose="020B0503020204020204" pitchFamily="34" charset="-122"/>
            </a:endParaRPr>
          </a:p>
        </p:txBody>
      </p:sp>
      <p:pic>
        <p:nvPicPr>
          <p:cNvPr id="3074" name="Picture 2" descr="GPT3 Architecture — My digital garden">
            <a:extLst>
              <a:ext uri="{FF2B5EF4-FFF2-40B4-BE49-F238E27FC236}">
                <a16:creationId xmlns:a16="http://schemas.microsoft.com/office/drawing/2014/main" id="{116BE47A-2E6A-0A3B-6A59-74F113DD2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1373" y="3180361"/>
            <a:ext cx="4218998" cy="368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394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小结：高维空间中数据的稀疏性</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9D1DB4C-C179-4442-D1F6-50BCCCFEBDBA}"/>
                  </a:ext>
                </a:extLst>
              </p:cNvPr>
              <p:cNvSpPr txBox="1"/>
              <p:nvPr/>
            </p:nvSpPr>
            <p:spPr>
              <a:xfrm>
                <a:off x="155709" y="890131"/>
                <a:ext cx="11538849" cy="2351478"/>
              </a:xfrm>
              <a:prstGeom prst="rect">
                <a:avLst/>
              </a:prstGeom>
              <a:noFill/>
            </p:spPr>
            <p:txBody>
              <a:bodyPr wrap="square">
                <a:spAutoFit/>
              </a:bodyPr>
              <a:lstStyle/>
              <a:p>
                <a:pPr marL="342900" indent="-342900">
                  <a:lnSpc>
                    <a:spcPct val="150000"/>
                  </a:lnSpc>
                  <a:buFont typeface="Wingdings" pitchFamily="2" charset="2"/>
                  <a:buChar char="Ø"/>
                </a:pPr>
                <a:r>
                  <a:rPr lang="zh-CN" altLang="en-US" sz="2000" dirty="0">
                    <a:ea typeface="Microsoft YaHei" panose="020B0503020204020204" pitchFamily="34" charset="-122"/>
                  </a:rPr>
                  <a:t>高维空间的数据点通常是</a:t>
                </a:r>
                <a:r>
                  <a:rPr lang="zh-CN" altLang="en-US" sz="2000" b="1" dirty="0">
                    <a:solidFill>
                      <a:srgbClr val="FF0000"/>
                    </a:solidFill>
                    <a:ea typeface="Microsoft YaHei" panose="020B0503020204020204" pitchFamily="34" charset="-122"/>
                  </a:rPr>
                  <a:t>非常稀疏</a:t>
                </a:r>
                <a:r>
                  <a:rPr lang="zh-CN" altLang="en-US" sz="2000" dirty="0">
                    <a:ea typeface="Microsoft YaHei" panose="020B0503020204020204" pitchFamily="34" charset="-122"/>
                  </a:rPr>
                  <a:t>的</a:t>
                </a:r>
                <a:endParaRPr lang="en-US" altLang="zh-CN" sz="2000" dirty="0">
                  <a:ea typeface="Microsoft YaHei" panose="020B0503020204020204" pitchFamily="34" charset="-122"/>
                </a:endParaRPr>
              </a:p>
              <a:p>
                <a:pPr marL="342900" indent="-342900">
                  <a:lnSpc>
                    <a:spcPct val="150000"/>
                  </a:lnSpc>
                  <a:buFont typeface="Wingdings" pitchFamily="2" charset="2"/>
                  <a:buChar char="Ø"/>
                </a:pPr>
                <a:r>
                  <a:rPr lang="zh-CN" altLang="en-US" sz="2000" dirty="0">
                    <a:ea typeface="Microsoft YaHei" panose="020B0503020204020204" pitchFamily="34" charset="-122"/>
                  </a:rPr>
                  <a:t>图像和自然语言的例子表明</a:t>
                </a:r>
                <a:r>
                  <a:rPr lang="en-US" altLang="zh-CN" sz="2000" dirty="0">
                    <a:ea typeface="Microsoft YaHei" panose="020B0503020204020204" pitchFamily="34" charset="-122"/>
                  </a:rPr>
                  <a:t>,</a:t>
                </a:r>
                <a:r>
                  <a:rPr lang="zh-CN" altLang="en-US" sz="2000" dirty="0">
                    <a:ea typeface="Microsoft YaHei" panose="020B0503020204020204" pitchFamily="34" charset="-122"/>
                  </a:rPr>
                  <a:t>高维空间中</a:t>
                </a:r>
                <a:r>
                  <a:rPr lang="zh-CN" altLang="en-US" sz="2000" b="1" dirty="0">
                    <a:solidFill>
                      <a:srgbClr val="FF0000"/>
                    </a:solidFill>
                    <a:ea typeface="Microsoft YaHei" panose="020B0503020204020204" pitchFamily="34" charset="-122"/>
                  </a:rPr>
                  <a:t>有意义</a:t>
                </a:r>
                <a:r>
                  <a:rPr lang="zh-CN" altLang="en-US" sz="2000" dirty="0">
                    <a:ea typeface="Microsoft YaHei" panose="020B0503020204020204" pitchFamily="34" charset="-122"/>
                  </a:rPr>
                  <a:t>的数据通常具有特殊的结构</a:t>
                </a:r>
                <a:r>
                  <a:rPr lang="en-US" altLang="zh-CN" sz="2000" dirty="0">
                    <a:ea typeface="Microsoft YaHei" panose="020B0503020204020204" pitchFamily="34" charset="-122"/>
                  </a:rPr>
                  <a:t>,</a:t>
                </a:r>
                <a:r>
                  <a:rPr lang="zh-CN" altLang="en-US" sz="2000" dirty="0">
                    <a:ea typeface="Microsoft YaHei" panose="020B0503020204020204" pitchFamily="34" charset="-122"/>
                  </a:rPr>
                  <a:t>并</a:t>
                </a:r>
                <a:r>
                  <a:rPr lang="zh-CN" altLang="en-US" sz="2000" b="1" dirty="0">
                    <a:solidFill>
                      <a:srgbClr val="FF0000"/>
                    </a:solidFill>
                    <a:ea typeface="Microsoft YaHei" panose="020B0503020204020204" pitchFamily="34" charset="-122"/>
                  </a:rPr>
                  <a:t>不是随机分布</a:t>
                </a:r>
                <a:r>
                  <a:rPr lang="zh-CN" altLang="en-US" sz="2000" dirty="0">
                    <a:ea typeface="Microsoft YaHei" panose="020B0503020204020204" pitchFamily="34" charset="-122"/>
                  </a:rPr>
                  <a:t>的</a:t>
                </a:r>
                <a:endParaRPr lang="en-US" altLang="zh-CN" sz="2000" dirty="0">
                  <a:ea typeface="Microsoft YaHei" panose="020B0503020204020204" pitchFamily="34" charset="-122"/>
                </a:endParaRPr>
              </a:p>
              <a:p>
                <a:pPr marL="342900" indent="-342900">
                  <a:lnSpc>
                    <a:spcPct val="150000"/>
                  </a:lnSpc>
                  <a:buFont typeface="Wingdings" pitchFamily="2" charset="2"/>
                  <a:buChar char="Ø"/>
                </a:pPr>
                <a14:m>
                  <m:oMath xmlns:m="http://schemas.openxmlformats.org/officeDocument/2006/math">
                    <m:r>
                      <a:rPr lang="zh-CN" altLang="en-US" sz="2000" i="1" smtClean="0">
                        <a:latin typeface="Cambria Math" panose="02040503050406030204" pitchFamily="18" charset="0"/>
                        <a:ea typeface="Microsoft YaHei" panose="020B0503020204020204" pitchFamily="34" charset="-122"/>
                      </a:rPr>
                      <m:t>⟹</m:t>
                    </m:r>
                  </m:oMath>
                </a14:m>
                <a:r>
                  <a:rPr lang="zh-CN" altLang="en-US" sz="2000" dirty="0">
                    <a:ea typeface="Microsoft YaHei" panose="020B0503020204020204" pitchFamily="34" charset="-122"/>
                  </a:rPr>
                  <a:t> 机器学习的一个重要任务就是</a:t>
                </a:r>
                <a:r>
                  <a:rPr lang="zh-CN" altLang="en-US" sz="2000" b="1" dirty="0">
                    <a:solidFill>
                      <a:srgbClr val="FF0000"/>
                    </a:solidFill>
                    <a:ea typeface="Microsoft YaHei" panose="020B0503020204020204" pitchFamily="34" charset="-122"/>
                  </a:rPr>
                  <a:t>设计能够捕捉和利用这些结构的模型</a:t>
                </a:r>
                <a:endParaRPr lang="en-US" altLang="zh-CN" sz="2000" b="1" dirty="0">
                  <a:solidFill>
                    <a:srgbClr val="FF0000"/>
                  </a:solidFill>
                  <a:ea typeface="Microsoft YaHei" panose="020B0503020204020204" pitchFamily="34" charset="-122"/>
                </a:endParaRPr>
              </a:p>
              <a:p>
                <a:pPr marL="342900" indent="-342900">
                  <a:lnSpc>
                    <a:spcPct val="150000"/>
                  </a:lnSpc>
                  <a:buFont typeface="Wingdings" pitchFamily="2" charset="2"/>
                  <a:buChar char="Ø"/>
                </a:pPr>
                <a:r>
                  <a:rPr lang="zh-CN" altLang="en-US" sz="2000" dirty="0">
                    <a:ea typeface="Microsoft YaHei" panose="020B0503020204020204" pitchFamily="34" charset="-122"/>
                  </a:rPr>
                  <a:t>卷积神经网络</a:t>
                </a:r>
                <a:r>
                  <a:rPr lang="en-US" altLang="zh-CN" sz="2000" dirty="0">
                    <a:ea typeface="Microsoft YaHei" panose="020B0503020204020204" pitchFamily="34" charset="-122"/>
                  </a:rPr>
                  <a:t>(CNN)</a:t>
                </a:r>
                <a:r>
                  <a:rPr lang="zh-CN" altLang="en-US" sz="2000" dirty="0">
                    <a:ea typeface="Microsoft YaHei" panose="020B0503020204020204" pitchFamily="34" charset="-122"/>
                  </a:rPr>
                  <a:t>利用了图像的平移不变性</a:t>
                </a:r>
                <a:endParaRPr lang="en-US" altLang="zh-CN" sz="2000" dirty="0">
                  <a:ea typeface="Microsoft YaHei" panose="020B0503020204020204" pitchFamily="34" charset="-122"/>
                </a:endParaRPr>
              </a:p>
              <a:p>
                <a:pPr marL="342900" indent="-342900">
                  <a:lnSpc>
                    <a:spcPct val="150000"/>
                  </a:lnSpc>
                  <a:buFont typeface="Wingdings" pitchFamily="2" charset="2"/>
                  <a:buChar char="Ø"/>
                </a:pPr>
                <a:r>
                  <a:rPr lang="en-US" altLang="zh-CN" sz="2000" dirty="0">
                    <a:ea typeface="Microsoft YaHei" panose="020B0503020204020204" pitchFamily="34" charset="-122"/>
                  </a:rPr>
                  <a:t>Transformer</a:t>
                </a:r>
                <a:r>
                  <a:rPr lang="zh-CN" altLang="en-US" sz="2000" dirty="0">
                    <a:ea typeface="Microsoft YaHei" panose="020B0503020204020204" pitchFamily="34" charset="-122"/>
                  </a:rPr>
                  <a:t>模型利用了自然语言的长程依赖性</a:t>
                </a:r>
                <a:endParaRPr lang="en-US" altLang="zh-CN" sz="2000" dirty="0">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A9D1DB4C-C179-4442-D1F6-50BCCCFEBDBA}"/>
                  </a:ext>
                </a:extLst>
              </p:cNvPr>
              <p:cNvSpPr txBox="1">
                <a:spLocks noRot="1" noChangeAspect="1" noMove="1" noResize="1" noEditPoints="1" noAdjustHandles="1" noChangeArrowheads="1" noChangeShapeType="1" noTextEdit="1"/>
              </p:cNvSpPr>
              <p:nvPr/>
            </p:nvSpPr>
            <p:spPr>
              <a:xfrm>
                <a:off x="155709" y="890131"/>
                <a:ext cx="11538849" cy="2351478"/>
              </a:xfrm>
              <a:prstGeom prst="rect">
                <a:avLst/>
              </a:prstGeom>
              <a:blipFill>
                <a:blip r:embed="rId2"/>
                <a:stretch>
                  <a:fillRect l="-440" b="-3763"/>
                </a:stretch>
              </a:blipFill>
            </p:spPr>
            <p:txBody>
              <a:bodyPr/>
              <a:lstStyle/>
              <a:p>
                <a:r>
                  <a:rPr lang="zh-CN" altLang="en-US">
                    <a:noFill/>
                  </a:rPr>
                  <a:t> </a:t>
                </a:r>
              </a:p>
            </p:txBody>
          </p:sp>
        </mc:Fallback>
      </mc:AlternateContent>
      <p:pic>
        <p:nvPicPr>
          <p:cNvPr id="4098" name="Picture 2" descr="Convolutional Neural Networks: 1998-2023 Overview | SuperAnnotate">
            <a:extLst>
              <a:ext uri="{FF2B5EF4-FFF2-40B4-BE49-F238E27FC236}">
                <a16:creationId xmlns:a16="http://schemas.microsoft.com/office/drawing/2014/main" id="{28C72906-E667-9328-B293-6D5743A3D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458" y="3714315"/>
            <a:ext cx="4562889" cy="28478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ttention Mechanism in the Transformer. Illustration of the attention... |  Download Scientific Diagram">
            <a:extLst>
              <a:ext uri="{FF2B5EF4-FFF2-40B4-BE49-F238E27FC236}">
                <a16:creationId xmlns:a16="http://schemas.microsoft.com/office/drawing/2014/main" id="{7BEDF464-13D3-5687-4D92-416026F97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431" y="3966771"/>
            <a:ext cx="5119204" cy="2878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图示 4">
            <a:extLst>
              <a:ext uri="{FF2B5EF4-FFF2-40B4-BE49-F238E27FC236}">
                <a16:creationId xmlns:a16="http://schemas.microsoft.com/office/drawing/2014/main" id="{B47F3A16-77B3-5CCD-3E70-F7D287A4E24D}"/>
              </a:ext>
            </a:extLst>
          </p:cNvPr>
          <p:cNvGraphicFramePr/>
          <p:nvPr>
            <p:extLst>
              <p:ext uri="{D42A27DB-BD31-4B8C-83A1-F6EECF244321}">
                <p14:modId xmlns:p14="http://schemas.microsoft.com/office/powerpoint/2010/main" val="1352318257"/>
              </p:ext>
            </p:extLst>
          </p:nvPr>
        </p:nvGraphicFramePr>
        <p:xfrm>
          <a:off x="8481391" y="1853654"/>
          <a:ext cx="3710609" cy="23514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65090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53E7-29E9-0239-8C12-9BCC94C20E58}"/>
              </a:ext>
            </a:extLst>
          </p:cNvPr>
          <p:cNvSpPr txBox="1">
            <a:spLocks/>
          </p:cNvSpPr>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t>体积集中在表面的特性</a:t>
            </a:r>
          </a:p>
        </p:txBody>
      </p:sp>
      <p:sp>
        <p:nvSpPr>
          <p:cNvPr id="4" name="文本框 3">
            <a:extLst>
              <a:ext uri="{FF2B5EF4-FFF2-40B4-BE49-F238E27FC236}">
                <a16:creationId xmlns:a16="http://schemas.microsoft.com/office/drawing/2014/main" id="{67A262E5-8206-F5AF-8A68-B4C347BE9A26}"/>
              </a:ext>
            </a:extLst>
          </p:cNvPr>
          <p:cNvSpPr txBox="1"/>
          <p:nvPr/>
        </p:nvSpPr>
        <p:spPr>
          <a:xfrm>
            <a:off x="367471" y="1000255"/>
            <a:ext cx="10257183" cy="1451679"/>
          </a:xfrm>
          <a:prstGeom prst="rect">
            <a:avLst/>
          </a:prstGeom>
          <a:noFill/>
        </p:spPr>
        <p:txBody>
          <a:bodyPr wrap="square" rtlCol="0">
            <a:spAutoFit/>
          </a:bodyPr>
          <a:lstStyle/>
          <a:p>
            <a:pPr marL="285750" indent="-285750" algn="l">
              <a:lnSpc>
                <a:spcPct val="125000"/>
              </a:lnSpc>
              <a:buFont typeface="Wingdings" pitchFamily="2" charset="2"/>
              <a:buChar char="Ø"/>
            </a:pPr>
            <a:r>
              <a:rPr kumimoji="1" lang="zh-CN" altLang="en-US" dirty="0">
                <a:ea typeface="Microsoft YaHei" panose="020B0503020204020204" pitchFamily="34" charset="-122"/>
              </a:rPr>
              <a:t>考虑一个位于 </a:t>
            </a:r>
            <a:r>
              <a:rPr kumimoji="1" lang="en" altLang="zh-CN" dirty="0">
                <a:ea typeface="Microsoft YaHei" panose="020B0503020204020204" pitchFamily="34" charset="-122"/>
              </a:rPr>
              <a:t>d </a:t>
            </a:r>
            <a:r>
              <a:rPr kumimoji="1" lang="zh-CN" altLang="en-US" dirty="0">
                <a:ea typeface="Microsoft YaHei" panose="020B0503020204020204" pitchFamily="34" charset="-122"/>
              </a:rPr>
              <a:t>维欧氏空间中的对象 </a:t>
            </a:r>
            <a:r>
              <a:rPr kumimoji="1" lang="el-GR" altLang="zh-CN" dirty="0">
                <a:ea typeface="Microsoft YaHei" panose="020B0503020204020204" pitchFamily="34" charset="-122"/>
              </a:rPr>
              <a:t>Ω</a:t>
            </a:r>
            <a:r>
              <a:rPr kumimoji="1" lang="zh-CN" altLang="en-US" dirty="0">
                <a:ea typeface="Microsoft YaHei" panose="020B0503020204020204" pitchFamily="34" charset="-122"/>
              </a:rPr>
              <a:t>，将对象 </a:t>
            </a:r>
            <a:r>
              <a:rPr kumimoji="1" lang="el-GR" altLang="zh-CN" dirty="0">
                <a:ea typeface="Microsoft YaHei" panose="020B0503020204020204" pitchFamily="34" charset="-122"/>
              </a:rPr>
              <a:t>Ω </a:t>
            </a:r>
            <a:r>
              <a:rPr kumimoji="1" lang="zh-CN" altLang="en-US" dirty="0">
                <a:ea typeface="Microsoft YaHei" panose="020B0503020204020204" pitchFamily="34" charset="-122"/>
              </a:rPr>
              <a:t>的每个维度缩小一个微小的比例 </a:t>
            </a:r>
            <a:r>
              <a:rPr kumimoji="1" lang="el-GR" altLang="zh-CN" dirty="0">
                <a:ea typeface="Microsoft YaHei" panose="020B0503020204020204" pitchFamily="34" charset="-122"/>
              </a:rPr>
              <a:t>ε, </a:t>
            </a:r>
            <a:r>
              <a:rPr kumimoji="1" lang="zh-CN" altLang="en-US" dirty="0">
                <a:ea typeface="Microsoft YaHei" panose="020B0503020204020204" pitchFamily="34" charset="-122"/>
              </a:rPr>
              <a:t>得到一个新的内部对象 </a:t>
            </a:r>
            <a:r>
              <a:rPr kumimoji="1" lang="en-US" altLang="zh-CN" dirty="0">
                <a:ea typeface="Microsoft YaHei" panose="020B0503020204020204" pitchFamily="34" charset="-122"/>
              </a:rPr>
              <a:t>(1 − </a:t>
            </a:r>
            <a:r>
              <a:rPr kumimoji="1" lang="el-GR" altLang="zh-CN" dirty="0">
                <a:ea typeface="Microsoft YaHei" panose="020B0503020204020204" pitchFamily="34" charset="-122"/>
              </a:rPr>
              <a:t>ε)Ω,</a:t>
            </a:r>
            <a:endParaRPr kumimoji="1" lang="en-US" altLang="zh-CN" dirty="0">
              <a:ea typeface="Microsoft YaHei" panose="020B0503020204020204" pitchFamily="34" charset="-122"/>
            </a:endParaRPr>
          </a:p>
          <a:p>
            <a:pPr marL="285750" indent="-285750" algn="l">
              <a:lnSpc>
                <a:spcPct val="125000"/>
              </a:lnSpc>
              <a:buFont typeface="Wingdings" pitchFamily="2" charset="2"/>
              <a:buChar char="Ø"/>
            </a:pPr>
            <a:r>
              <a:rPr kumimoji="1" lang="zh-CN" altLang="en-US" dirty="0">
                <a:ea typeface="Microsoft YaHei" panose="020B0503020204020204" pitchFamily="34" charset="-122"/>
              </a:rPr>
              <a:t>两个对象的体积之比满足</a:t>
            </a:r>
            <a:r>
              <a:rPr kumimoji="1" lang="en-US" altLang="zh-CN" dirty="0">
                <a:ea typeface="Microsoft YaHei" panose="020B0503020204020204" pitchFamily="34" charset="-122"/>
              </a:rPr>
              <a:t>: </a:t>
            </a:r>
          </a:p>
          <a:p>
            <a:pPr algn="l">
              <a:lnSpc>
                <a:spcPct val="125000"/>
              </a:lnSpc>
            </a:pPr>
            <a:endParaRPr kumimoji="1" lang="zh-CN" altLang="en-US" dirty="0">
              <a:ea typeface="Microsoft YaHei" panose="020B0503020204020204" pitchFamily="34" charset="-122"/>
            </a:endParaRPr>
          </a:p>
        </p:txBody>
      </p:sp>
      <p:pic>
        <p:nvPicPr>
          <p:cNvPr id="5" name="图片 4">
            <a:extLst>
              <a:ext uri="{FF2B5EF4-FFF2-40B4-BE49-F238E27FC236}">
                <a16:creationId xmlns:a16="http://schemas.microsoft.com/office/drawing/2014/main" id="{CA3C8427-1A99-6BE0-A88A-2C7444AEA9CA}"/>
              </a:ext>
            </a:extLst>
          </p:cNvPr>
          <p:cNvPicPr>
            <a:picLocks noChangeAspect="1"/>
          </p:cNvPicPr>
          <p:nvPr/>
        </p:nvPicPr>
        <p:blipFill>
          <a:blip r:embed="rId2"/>
          <a:stretch>
            <a:fillRect/>
          </a:stretch>
        </p:blipFill>
        <p:spPr>
          <a:xfrm>
            <a:off x="1798072" y="2128257"/>
            <a:ext cx="2621967" cy="795109"/>
          </a:xfrm>
          <a:prstGeom prst="rect">
            <a:avLst/>
          </a:prstGeom>
        </p:spPr>
      </p:pic>
      <p:pic>
        <p:nvPicPr>
          <p:cNvPr id="6" name="图片 5">
            <a:extLst>
              <a:ext uri="{FF2B5EF4-FFF2-40B4-BE49-F238E27FC236}">
                <a16:creationId xmlns:a16="http://schemas.microsoft.com/office/drawing/2014/main" id="{37943C86-80B9-D601-CFD8-E8175EB07237}"/>
              </a:ext>
            </a:extLst>
          </p:cNvPr>
          <p:cNvPicPr>
            <a:picLocks noChangeAspect="1"/>
          </p:cNvPicPr>
          <p:nvPr/>
        </p:nvPicPr>
        <p:blipFill>
          <a:blip r:embed="rId3"/>
          <a:stretch>
            <a:fillRect/>
          </a:stretch>
        </p:blipFill>
        <p:spPr>
          <a:xfrm>
            <a:off x="4681609" y="2219290"/>
            <a:ext cx="3321080" cy="697623"/>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16E9A2E-E100-ECCF-8992-643E83103D47}"/>
                  </a:ext>
                </a:extLst>
              </p:cNvPr>
              <p:cNvSpPr txBox="1"/>
              <p:nvPr/>
            </p:nvSpPr>
            <p:spPr>
              <a:xfrm>
                <a:off x="367471" y="3036970"/>
                <a:ext cx="11429516" cy="759182"/>
              </a:xfrm>
              <a:prstGeom prst="rect">
                <a:avLst/>
              </a:prstGeom>
              <a:noFill/>
            </p:spPr>
            <p:txBody>
              <a:bodyPr wrap="square" rtlCol="0">
                <a:spAutoFit/>
              </a:bodyPr>
              <a:lstStyle/>
              <a:p>
                <a:pPr marL="285750" indent="-285750" algn="l">
                  <a:lnSpc>
                    <a:spcPct val="125000"/>
                  </a:lnSpc>
                  <a:buFont typeface="Wingdings" pitchFamily="2" charset="2"/>
                  <a:buChar char="Ø"/>
                </a:pPr>
                <a14:m>
                  <m:oMath xmlns:m="http://schemas.openxmlformats.org/officeDocument/2006/math">
                    <m:r>
                      <a:rPr kumimoji="1" lang="zh-CN" altLang="en-US" i="1" smtClean="0">
                        <a:latin typeface="Cambria Math" panose="02040503050406030204" pitchFamily="18" charset="0"/>
                        <a:ea typeface="Microsoft YaHei" panose="020B0503020204020204" pitchFamily="34" charset="-122"/>
                      </a:rPr>
                      <m:t>⟹</m:t>
                    </m:r>
                  </m:oMath>
                </a14:m>
                <a:r>
                  <a:rPr kumimoji="1" lang="zh-CN" altLang="en-US" dirty="0">
                    <a:ea typeface="Microsoft YaHei" panose="020B0503020204020204" pitchFamily="34" charset="-122"/>
                  </a:rPr>
                  <a:t> 当维数 </a:t>
                </a:r>
                <a:r>
                  <a:rPr kumimoji="1" lang="en" altLang="zh-CN" dirty="0">
                    <a:ea typeface="Microsoft YaHei" panose="020B0503020204020204" pitchFamily="34" charset="-122"/>
                  </a:rPr>
                  <a:t>d </a:t>
                </a:r>
                <a:r>
                  <a:rPr kumimoji="1" lang="zh-CN" altLang="en-US" dirty="0">
                    <a:ea typeface="Microsoft YaHei" panose="020B0503020204020204" pitchFamily="34" charset="-122"/>
                  </a:rPr>
                  <a:t>足够大时</a:t>
                </a:r>
                <a:r>
                  <a:rPr kumimoji="1" lang="en-US" altLang="zh-CN" dirty="0">
                    <a:ea typeface="Microsoft YaHei" panose="020B0503020204020204" pitchFamily="34" charset="-122"/>
                  </a:rPr>
                  <a:t>, </a:t>
                </a:r>
                <a:r>
                  <a:rPr kumimoji="1" lang="zh-CN" altLang="en-US" dirty="0">
                    <a:ea typeface="Microsoft YaHei" panose="020B0503020204020204" pitchFamily="34" charset="-122"/>
                  </a:rPr>
                  <a:t>几乎所有的体积都集中在 </a:t>
                </a:r>
                <a:r>
                  <a:rPr kumimoji="1" lang="el-GR" altLang="zh-CN" dirty="0">
                    <a:ea typeface="Microsoft YaHei" panose="020B0503020204020204" pitchFamily="34" charset="-122"/>
                  </a:rPr>
                  <a:t>Ω </a:t>
                </a:r>
                <a:r>
                  <a:rPr kumimoji="1" lang="zh-CN" altLang="en-US" dirty="0">
                    <a:ea typeface="Microsoft YaHei" panose="020B0503020204020204" pitchFamily="34" charset="-122"/>
                  </a:rPr>
                  <a:t>的表面附近的薄层区域 </a:t>
                </a:r>
                <a:r>
                  <a:rPr kumimoji="1" lang="el-GR" altLang="zh-CN" dirty="0">
                    <a:ea typeface="Microsoft YaHei" panose="020B0503020204020204" pitchFamily="34" charset="-122"/>
                  </a:rPr>
                  <a:t>Ω \ (1 − ε)Ω </a:t>
                </a:r>
                <a:r>
                  <a:rPr kumimoji="1" lang="zh-CN" altLang="en-US" dirty="0">
                    <a:ea typeface="Microsoft YaHei" panose="020B0503020204020204" pitchFamily="34" charset="-122"/>
                  </a:rPr>
                  <a:t>内</a:t>
                </a:r>
              </a:p>
              <a:p>
                <a:pPr algn="l">
                  <a:lnSpc>
                    <a:spcPct val="125000"/>
                  </a:lnSpc>
                </a:pPr>
                <a:endParaRPr kumimoji="1" lang="zh-CN" altLang="en-US" dirty="0">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716E9A2E-E100-ECCF-8992-643E83103D47}"/>
                  </a:ext>
                </a:extLst>
              </p:cNvPr>
              <p:cNvSpPr txBox="1">
                <a:spLocks noRot="1" noChangeAspect="1" noMove="1" noResize="1" noEditPoints="1" noAdjustHandles="1" noChangeArrowheads="1" noChangeShapeType="1" noTextEdit="1"/>
              </p:cNvSpPr>
              <p:nvPr/>
            </p:nvSpPr>
            <p:spPr>
              <a:xfrm>
                <a:off x="367471" y="3036970"/>
                <a:ext cx="11429516" cy="759182"/>
              </a:xfrm>
              <a:prstGeom prst="rect">
                <a:avLst/>
              </a:prstGeom>
              <a:blipFill>
                <a:blip r:embed="rId4"/>
                <a:stretch>
                  <a:fillRect l="-333"/>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57293B95-2266-C13A-81B6-FA6EFFAAAB87}"/>
              </a:ext>
            </a:extLst>
          </p:cNvPr>
          <p:cNvPicPr>
            <a:picLocks noChangeAspect="1"/>
          </p:cNvPicPr>
          <p:nvPr/>
        </p:nvPicPr>
        <p:blipFill>
          <a:blip r:embed="rId5"/>
          <a:stretch>
            <a:fillRect/>
          </a:stretch>
        </p:blipFill>
        <p:spPr>
          <a:xfrm>
            <a:off x="1733436" y="3579936"/>
            <a:ext cx="8725128" cy="1710631"/>
          </a:xfrm>
          <a:prstGeom prst="rect">
            <a:avLst/>
          </a:prstGeom>
        </p:spPr>
      </p:pic>
      <p:sp>
        <p:nvSpPr>
          <p:cNvPr id="14" name="文本框 13">
            <a:extLst>
              <a:ext uri="{FF2B5EF4-FFF2-40B4-BE49-F238E27FC236}">
                <a16:creationId xmlns:a16="http://schemas.microsoft.com/office/drawing/2014/main" id="{5D3799A5-DD0A-4B5C-614E-36F6B7E0C92A}"/>
              </a:ext>
            </a:extLst>
          </p:cNvPr>
          <p:cNvSpPr txBox="1"/>
          <p:nvPr/>
        </p:nvSpPr>
        <p:spPr>
          <a:xfrm>
            <a:off x="455430" y="5426562"/>
            <a:ext cx="7547259" cy="406971"/>
          </a:xfrm>
          <a:prstGeom prst="rect">
            <a:avLst/>
          </a:prstGeom>
          <a:noFill/>
        </p:spPr>
        <p:txBody>
          <a:bodyPr wrap="none" rtlCol="0">
            <a:spAutoFit/>
          </a:bodyPr>
          <a:lstStyle/>
          <a:p>
            <a:pPr marL="285750" indent="-285750">
              <a:lnSpc>
                <a:spcPct val="125000"/>
              </a:lnSpc>
              <a:buFont typeface="Wingdings" pitchFamily="2" charset="2"/>
              <a:buChar char="Ø"/>
            </a:pPr>
            <a:r>
              <a:rPr lang="en-US" altLang="zh-CN" sz="1800" dirty="0">
                <a:effectLst/>
                <a:latin typeface="Microsoft YaHei" panose="020B0503020204020204" pitchFamily="34" charset="-122"/>
                <a:ea typeface="Microsoft YaHei" panose="020B0503020204020204" pitchFamily="34" charset="-122"/>
              </a:rPr>
              <a:t>1000</a:t>
            </a:r>
            <a:r>
              <a:rPr lang="zh-CN" altLang="en-US" sz="1800" dirty="0">
                <a:effectLst/>
                <a:latin typeface="Microsoft YaHei" panose="020B0503020204020204" pitchFamily="34" charset="-122"/>
                <a:ea typeface="Microsoft YaHei" panose="020B0503020204020204" pitchFamily="34" charset="-122"/>
              </a:rPr>
              <a:t>维空间中，半径为 </a:t>
            </a:r>
            <a:r>
              <a:rPr lang="en-US" altLang="zh-CN" sz="1800" dirty="0">
                <a:effectLst/>
                <a:latin typeface="Microsoft YaHei" panose="020B0503020204020204" pitchFamily="34" charset="-122"/>
                <a:ea typeface="Microsoft YaHei" panose="020B0503020204020204" pitchFamily="34" charset="-122"/>
              </a:rPr>
              <a:t>0.99 </a:t>
            </a:r>
            <a:r>
              <a:rPr lang="zh-CN" altLang="en-US" sz="1800" dirty="0">
                <a:effectLst/>
                <a:latin typeface="Microsoft YaHei" panose="020B0503020204020204" pitchFamily="34" charset="-122"/>
                <a:ea typeface="Microsoft YaHei" panose="020B0503020204020204" pitchFamily="34" charset="-122"/>
              </a:rPr>
              <a:t>的内部球仅占单位球体积的不到 </a:t>
            </a:r>
            <a:r>
              <a:rPr lang="en-US" altLang="zh-CN" sz="1800" dirty="0">
                <a:effectLst/>
                <a:latin typeface="Microsoft YaHei" panose="020B0503020204020204" pitchFamily="34" charset="-122"/>
                <a:ea typeface="Microsoft YaHei" panose="020B0503020204020204" pitchFamily="34" charset="-122"/>
              </a:rPr>
              <a:t>0.01% </a:t>
            </a:r>
            <a:endParaRPr lang="zh-CN" altLang="en-US"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D9CCE8BC-81CB-D170-77FD-AB799F0D4A12}"/>
              </a:ext>
            </a:extLst>
          </p:cNvPr>
          <p:cNvSpPr txBox="1"/>
          <p:nvPr/>
        </p:nvSpPr>
        <p:spPr>
          <a:xfrm>
            <a:off x="455430" y="6242224"/>
            <a:ext cx="4339650" cy="411651"/>
          </a:xfrm>
          <a:prstGeom prst="rect">
            <a:avLst/>
          </a:prstGeom>
          <a:noFill/>
        </p:spPr>
        <p:txBody>
          <a:bodyPr wrap="none" rtlCol="0">
            <a:spAutoFit/>
          </a:bodyPr>
          <a:lstStyle/>
          <a:p>
            <a:pPr algn="l">
              <a:lnSpc>
                <a:spcPct val="125000"/>
              </a:lnSpc>
            </a:pPr>
            <a:r>
              <a:rPr kumimoji="1" lang="zh-CN" altLang="en-US" b="1" dirty="0">
                <a:solidFill>
                  <a:schemeClr val="accent5"/>
                </a:solidFill>
                <a:ea typeface="Microsoft YaHei" panose="020B0503020204020204" pitchFamily="34" charset="-122"/>
              </a:rPr>
              <a:t>思考：体积集中在表面会带来什么问题？</a:t>
            </a:r>
          </a:p>
        </p:txBody>
      </p:sp>
    </p:spTree>
    <p:extLst>
      <p:ext uri="{BB962C8B-B14F-4D97-AF65-F5344CB8AC3E}">
        <p14:creationId xmlns:p14="http://schemas.microsoft.com/office/powerpoint/2010/main" val="2981006930"/>
      </p:ext>
    </p:extLst>
  </p:cSld>
  <p:clrMapOvr>
    <a:masterClrMapping/>
  </p:clrMapOvr>
</p:sld>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2.xml><?xml version="1.0" encoding="utf-8"?>
<a:theme xmlns:a="http://schemas.openxmlformats.org/drawingml/2006/main" name="2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25000"/>
          </a:lnSpc>
          <a:defRPr kumimoji="1" dirty="0" smtClean="0">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23323</TotalTime>
  <Words>2718</Words>
  <Application>Microsoft Macintosh PowerPoint</Application>
  <PresentationFormat>宽屏</PresentationFormat>
  <Paragraphs>176</Paragraphs>
  <Slides>33</Slides>
  <Notes>0</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33</vt:i4>
      </vt:variant>
    </vt:vector>
  </HeadingPairs>
  <TitlesOfParts>
    <vt:vector size="48" baseType="lpstr">
      <vt:lpstr>Microsoft YaHei</vt:lpstr>
      <vt:lpstr>Microsoft YaHei</vt:lpstr>
      <vt:lpstr>FandolSong-Regular-Identity-H</vt:lpstr>
      <vt:lpstr>LMRoman10-Italic-Identity-H</vt:lpstr>
      <vt:lpstr>LMRoman10-Regular-Identity-H</vt:lpstr>
      <vt:lpstr>Arial</vt:lpstr>
      <vt:lpstr>Book Antiqua</vt:lpstr>
      <vt:lpstr>Calibri</vt:lpstr>
      <vt:lpstr>Calibri Light</vt:lpstr>
      <vt:lpstr>Cambria Math</vt:lpstr>
      <vt:lpstr>Wingdings</vt:lpstr>
      <vt:lpstr>1_自定义设计方案</vt:lpstr>
      <vt:lpstr>2_自定义设计方案</vt:lpstr>
      <vt:lpstr>Office Theme</vt:lpstr>
      <vt:lpstr>Office 主题​​</vt:lpstr>
      <vt:lpstr>Chapter3: 维数灾难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高维偏微分方程</vt:lpstr>
      <vt:lpstr>高维偏微分方程</vt:lpstr>
      <vt:lpstr>高维函数逼近 </vt:lpstr>
      <vt:lpstr>PowerPoint 演示文稿</vt:lpstr>
      <vt:lpstr>蒙特卡洛方法 </vt:lpstr>
      <vt:lpstr>神经网络方法</vt:lpstr>
      <vt:lpstr>Barron 空间 </vt:lpstr>
      <vt:lpstr>Barron 空间的逼近理论 </vt:lpstr>
      <vt:lpstr>理解 Barron 空间的逼近理论 </vt:lpstr>
      <vt:lpstr>Barron 空间的泛化理论 </vt:lpstr>
      <vt:lpstr>总结：维数灾难</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c18348</cp:lastModifiedBy>
  <cp:revision>212</cp:revision>
  <dcterms:created xsi:type="dcterms:W3CDTF">2020-06-05T07:59:29Z</dcterms:created>
  <dcterms:modified xsi:type="dcterms:W3CDTF">2024-05-16T12:32:31Z</dcterms:modified>
</cp:coreProperties>
</file>